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Now Bold" panose="020B0604020202020204" charset="0"/>
      <p:regular r:id="rId29"/>
    </p:embeddedFont>
    <p:embeddedFont>
      <p:font typeface="DM Sans Bold Italics" panose="020B0604020202020204" charset="0"/>
      <p:regular r:id="rId30"/>
    </p:embeddedFont>
    <p:embeddedFont>
      <p:font typeface="Open Sauce" panose="020B0604020202020204" charset="0"/>
      <p:regular r:id="rId31"/>
    </p:embeddedFont>
    <p:embeddedFont>
      <p:font typeface="Canva Sans Bold" panose="020B0604020202020204" charset="0"/>
      <p:regular r:id="rId32"/>
    </p:embeddedFont>
    <p:embeddedFont>
      <p:font typeface="Calibri" panose="020F0502020204030204" pitchFamily="34" charset="0"/>
      <p:regular r:id="rId33"/>
      <p:bold r:id="rId34"/>
      <p:italic r:id="rId35"/>
      <p:boldItalic r:id="rId36"/>
    </p:embeddedFont>
    <p:embeddedFont>
      <p:font typeface="Canva Sans" panose="020B0604020202020204" charset="0"/>
      <p:regular r:id="rId37"/>
    </p:embeddedFont>
    <p:embeddedFont>
      <p:font typeface="DM Sans" panose="020B0604020202020204" charset="0"/>
      <p:regular r:id="rId38"/>
    </p:embeddedFont>
    <p:embeddedFont>
      <p:font typeface="Open Sauce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6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4.png"/><Relationship Id="rId4" Type="http://schemas.openxmlformats.org/officeDocument/2006/relationships/image" Target="../media/image5.sv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04687" y="-1791025"/>
            <a:ext cx="20969149" cy="14176999"/>
            <a:chOff x="0" y="0"/>
            <a:chExt cx="27958865" cy="18902665"/>
          </a:xfrm>
        </p:grpSpPr>
        <p:sp>
          <p:nvSpPr>
            <p:cNvPr id="4" name="Freeform 4"/>
            <p:cNvSpPr/>
            <p:nvPr/>
          </p:nvSpPr>
          <p:spPr>
            <a:xfrm>
              <a:off x="1339582" y="2326724"/>
              <a:ext cx="20669024" cy="14326079"/>
            </a:xfrm>
            <a:custGeom>
              <a:avLst/>
              <a:gdLst/>
              <a:ahLst/>
              <a:cxnLst/>
              <a:rect l="l" t="t" r="r" b="b"/>
              <a:pathLst>
                <a:path w="20669024" h="14326079">
                  <a:moveTo>
                    <a:pt x="0" y="0"/>
                  </a:moveTo>
                  <a:lnTo>
                    <a:pt x="20669024" y="0"/>
                  </a:lnTo>
                  <a:lnTo>
                    <a:pt x="20669024" y="14326079"/>
                  </a:lnTo>
                  <a:lnTo>
                    <a:pt x="0" y="14326079"/>
                  </a:lnTo>
                  <a:lnTo>
                    <a:pt x="0" y="0"/>
                  </a:lnTo>
                  <a:close/>
                </a:path>
              </a:pathLst>
            </a:custGeom>
            <a:blipFill>
              <a:blip r:embed="rId3">
                <a:extLst>
                  <a:ext uri="{96DAC541-7B7A-43D3-8B79-37D633B846F1}">
                    <asvg:svgBlip xmlns="" xmlns:asvg="http://schemas.microsoft.com/office/drawing/2016/SVG/main" r:embed="rId4"/>
                  </a:ext>
                </a:extLst>
              </a:blip>
              <a:stretch>
                <a:fillRect b="-44275"/>
              </a:stretch>
            </a:blipFill>
          </p:spPr>
        </p:sp>
        <p:sp>
          <p:nvSpPr>
            <p:cNvPr id="5" name="Freeform 5"/>
            <p:cNvSpPr/>
            <p:nvPr/>
          </p:nvSpPr>
          <p:spPr>
            <a:xfrm>
              <a:off x="22536501" y="0"/>
              <a:ext cx="5422364" cy="5422364"/>
            </a:xfrm>
            <a:custGeom>
              <a:avLst/>
              <a:gdLst/>
              <a:ahLst/>
              <a:cxnLst/>
              <a:rect l="l" t="t" r="r" b="b"/>
              <a:pathLst>
                <a:path w="5422364" h="5422364">
                  <a:moveTo>
                    <a:pt x="0" y="0"/>
                  </a:moveTo>
                  <a:lnTo>
                    <a:pt x="5422364" y="0"/>
                  </a:lnTo>
                  <a:lnTo>
                    <a:pt x="5422364" y="5422364"/>
                  </a:lnTo>
                  <a:lnTo>
                    <a:pt x="0" y="542236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Freeform 6"/>
            <p:cNvSpPr/>
            <p:nvPr/>
          </p:nvSpPr>
          <p:spPr>
            <a:xfrm>
              <a:off x="0" y="13480301"/>
              <a:ext cx="5422364" cy="5422364"/>
            </a:xfrm>
            <a:custGeom>
              <a:avLst/>
              <a:gdLst/>
              <a:ahLst/>
              <a:cxnLst/>
              <a:rect l="l" t="t" r="r" b="b"/>
              <a:pathLst>
                <a:path w="5422364" h="5422364">
                  <a:moveTo>
                    <a:pt x="0" y="0"/>
                  </a:moveTo>
                  <a:lnTo>
                    <a:pt x="5422364" y="0"/>
                  </a:lnTo>
                  <a:lnTo>
                    <a:pt x="5422364" y="5422364"/>
                  </a:lnTo>
                  <a:lnTo>
                    <a:pt x="0" y="542236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7" name="Group 7"/>
            <p:cNvGrpSpPr/>
            <p:nvPr/>
          </p:nvGrpSpPr>
          <p:grpSpPr>
            <a:xfrm>
              <a:off x="7616557" y="6259002"/>
              <a:ext cx="11830050" cy="7221302"/>
              <a:chOff x="0" y="-28575"/>
              <a:chExt cx="2336800" cy="1426430"/>
            </a:xfrm>
          </p:grpSpPr>
          <p:sp>
            <p:nvSpPr>
              <p:cNvPr id="8" name="Freeform 8"/>
              <p:cNvSpPr/>
              <p:nvPr/>
            </p:nvSpPr>
            <p:spPr>
              <a:xfrm>
                <a:off x="0" y="0"/>
                <a:ext cx="2336800" cy="1397855"/>
              </a:xfrm>
              <a:custGeom>
                <a:avLst/>
                <a:gdLst/>
                <a:ahLst/>
                <a:cxnLst/>
                <a:rect l="l" t="t" r="r" b="b"/>
                <a:pathLst>
                  <a:path w="2336800" h="1219200">
                    <a:moveTo>
                      <a:pt x="5534" y="0"/>
                    </a:moveTo>
                    <a:lnTo>
                      <a:pt x="2331266" y="0"/>
                    </a:lnTo>
                    <a:cubicBezTo>
                      <a:pt x="2334322" y="0"/>
                      <a:pt x="2336800" y="2477"/>
                      <a:pt x="2336800" y="5534"/>
                    </a:cubicBezTo>
                    <a:lnTo>
                      <a:pt x="2336800" y="1213666"/>
                    </a:lnTo>
                    <a:cubicBezTo>
                      <a:pt x="2336800" y="1216723"/>
                      <a:pt x="2334322" y="1219200"/>
                      <a:pt x="2331266" y="1219200"/>
                    </a:cubicBezTo>
                    <a:lnTo>
                      <a:pt x="5534" y="1219200"/>
                    </a:lnTo>
                    <a:cubicBezTo>
                      <a:pt x="2477" y="1219200"/>
                      <a:pt x="0" y="1216723"/>
                      <a:pt x="0" y="1213666"/>
                    </a:cubicBezTo>
                    <a:lnTo>
                      <a:pt x="0" y="5534"/>
                    </a:lnTo>
                    <a:cubicBezTo>
                      <a:pt x="0" y="2477"/>
                      <a:pt x="2477" y="0"/>
                      <a:pt x="5534" y="0"/>
                    </a:cubicBezTo>
                    <a:close/>
                  </a:path>
                </a:pathLst>
              </a:custGeom>
              <a:solidFill>
                <a:srgbClr val="00569E">
                  <a:alpha val="81961"/>
                </a:srgbClr>
              </a:solidFill>
            </p:spPr>
          </p:sp>
          <p:sp>
            <p:nvSpPr>
              <p:cNvPr id="9" name="TextBox 9"/>
              <p:cNvSpPr txBox="1"/>
              <p:nvPr/>
            </p:nvSpPr>
            <p:spPr>
              <a:xfrm>
                <a:off x="0" y="-28575"/>
                <a:ext cx="2336800" cy="1247775"/>
              </a:xfrm>
              <a:prstGeom prst="rect">
                <a:avLst/>
              </a:prstGeom>
            </p:spPr>
            <p:txBody>
              <a:bodyPr lIns="56073" tIns="56073" rIns="56073" bIns="56073" rtlCol="0" anchor="ctr"/>
              <a:lstStyle/>
              <a:p>
                <a:pPr algn="ctr">
                  <a:lnSpc>
                    <a:spcPts val="2590"/>
                  </a:lnSpc>
                </a:pPr>
                <a:endParaRPr/>
              </a:p>
            </p:txBody>
          </p:sp>
        </p:grpSp>
        <p:sp>
          <p:nvSpPr>
            <p:cNvPr id="10" name="TextBox 10"/>
            <p:cNvSpPr txBox="1"/>
            <p:nvPr/>
          </p:nvSpPr>
          <p:spPr>
            <a:xfrm>
              <a:off x="8075186" y="7344907"/>
              <a:ext cx="10912792" cy="2640965"/>
            </a:xfrm>
            <a:prstGeom prst="rect">
              <a:avLst/>
            </a:prstGeom>
          </p:spPr>
          <p:txBody>
            <a:bodyPr lIns="0" tIns="0" rIns="0" bIns="0" rtlCol="0" anchor="t">
              <a:spAutoFit/>
            </a:bodyPr>
            <a:lstStyle/>
            <a:p>
              <a:pPr algn="ctr">
                <a:lnSpc>
                  <a:spcPts val="7709"/>
                </a:lnSpc>
              </a:pPr>
              <a:r>
                <a:rPr lang="en-US" sz="6424" b="1" dirty="0">
                  <a:solidFill>
                    <a:srgbClr val="FFFFFF"/>
                  </a:solidFill>
                  <a:latin typeface="Now Bold"/>
                  <a:ea typeface="Now Bold"/>
                  <a:cs typeface="Now Bold"/>
                  <a:sym typeface="Now Bold"/>
                </a:rPr>
                <a:t>CUSTOMER SEGMENTATION </a:t>
              </a:r>
            </a:p>
          </p:txBody>
        </p:sp>
        <p:sp>
          <p:nvSpPr>
            <p:cNvPr id="11" name="TextBox 11"/>
            <p:cNvSpPr txBox="1"/>
            <p:nvPr/>
          </p:nvSpPr>
          <p:spPr>
            <a:xfrm>
              <a:off x="8654783" y="11191728"/>
              <a:ext cx="9175340" cy="1846660"/>
            </a:xfrm>
            <a:prstGeom prst="rect">
              <a:avLst/>
            </a:prstGeom>
          </p:spPr>
          <p:txBody>
            <a:bodyPr lIns="0" tIns="0" rIns="0" bIns="0" rtlCol="0" anchor="t">
              <a:spAutoFit/>
            </a:bodyPr>
            <a:lstStyle/>
            <a:p>
              <a:pPr marL="0" lvl="0" indent="0" algn="ctr">
                <a:lnSpc>
                  <a:spcPts val="3606"/>
                </a:lnSpc>
                <a:spcBef>
                  <a:spcPct val="0"/>
                </a:spcBef>
              </a:pPr>
              <a:r>
                <a:rPr lang="en-US" sz="3200" dirty="0">
                  <a:solidFill>
                    <a:srgbClr val="FFFFFF"/>
                  </a:solidFill>
                  <a:latin typeface="DM Sans"/>
                  <a:ea typeface="DM Sans"/>
                  <a:cs typeface="DM Sans"/>
                  <a:sym typeface="DM Sans"/>
                </a:rPr>
                <a:t>Presented by: </a:t>
              </a:r>
              <a:endParaRPr lang="ar-EG" sz="3200" dirty="0" smtClean="0">
                <a:solidFill>
                  <a:srgbClr val="FFFFFF"/>
                </a:solidFill>
                <a:latin typeface="DM Sans"/>
                <a:ea typeface="DM Sans"/>
                <a:cs typeface="DM Sans"/>
                <a:sym typeface="DM Sans"/>
              </a:endParaRPr>
            </a:p>
            <a:p>
              <a:pPr marL="0" lvl="0" indent="0" algn="ctr">
                <a:lnSpc>
                  <a:spcPts val="3606"/>
                </a:lnSpc>
                <a:spcBef>
                  <a:spcPct val="0"/>
                </a:spcBef>
              </a:pPr>
              <a:r>
                <a:rPr lang="en-US" sz="3200" dirty="0" smtClean="0">
                  <a:solidFill>
                    <a:srgbClr val="FFFFFF"/>
                  </a:solidFill>
                  <a:latin typeface="DM Sans"/>
                  <a:ea typeface="DM Sans"/>
                  <a:cs typeface="DM Sans"/>
                  <a:sym typeface="DM Sans"/>
                </a:rPr>
                <a:t>Mahmoud </a:t>
              </a:r>
              <a:r>
                <a:rPr lang="en-US" sz="3200" dirty="0" err="1" smtClean="0">
                  <a:solidFill>
                    <a:srgbClr val="FFFFFF"/>
                  </a:solidFill>
                  <a:latin typeface="DM Sans"/>
                  <a:ea typeface="DM Sans"/>
                  <a:cs typeface="DM Sans"/>
                  <a:sym typeface="DM Sans"/>
                </a:rPr>
                <a:t>Abdelraouf</a:t>
              </a:r>
              <a:r>
                <a:rPr lang="en-US" sz="3200" smtClean="0">
                  <a:solidFill>
                    <a:srgbClr val="FFFFFF"/>
                  </a:solidFill>
                  <a:latin typeface="DM Sans"/>
                  <a:ea typeface="DM Sans"/>
                  <a:cs typeface="DM Sans"/>
                  <a:sym typeface="DM Sans"/>
                </a:rPr>
                <a:t> Ismael</a:t>
              </a:r>
              <a:endParaRPr lang="ar-EG" sz="3200" dirty="0" smtClean="0">
                <a:solidFill>
                  <a:srgbClr val="FFFFFF"/>
                </a:solidFill>
                <a:latin typeface="DM Sans"/>
                <a:ea typeface="DM Sans"/>
                <a:cs typeface="DM Sans"/>
                <a:sym typeface="DM Sans"/>
              </a:endParaRPr>
            </a:p>
            <a:p>
              <a:pPr marL="0" lvl="0" indent="0" algn="ctr">
                <a:lnSpc>
                  <a:spcPts val="3606"/>
                </a:lnSpc>
                <a:spcBef>
                  <a:spcPct val="0"/>
                </a:spcBef>
              </a:pPr>
              <a:r>
                <a:rPr lang="en-US" sz="3200" dirty="0" smtClean="0">
                  <a:solidFill>
                    <a:srgbClr val="FFFFFF"/>
                  </a:solidFill>
                  <a:latin typeface="DM Sans"/>
                  <a:ea typeface="DM Sans"/>
                  <a:cs typeface="DM Sans"/>
                  <a:sym typeface="DM Sans"/>
                </a:rPr>
                <a:t>Omar Mohamed </a:t>
              </a:r>
              <a:r>
                <a:rPr lang="en-US" sz="3200" dirty="0" err="1" smtClean="0">
                  <a:solidFill>
                    <a:srgbClr val="FFFFFF"/>
                  </a:solidFill>
                  <a:latin typeface="DM Sans"/>
                  <a:ea typeface="DM Sans"/>
                  <a:cs typeface="DM Sans"/>
                  <a:sym typeface="DM Sans"/>
                </a:rPr>
                <a:t>Saad</a:t>
              </a:r>
              <a:endParaRPr lang="en-US" sz="3200" dirty="0">
                <a:solidFill>
                  <a:srgbClr val="FFFFFF"/>
                </a:solidFill>
                <a:latin typeface="DM Sans"/>
                <a:ea typeface="DM Sans"/>
                <a:cs typeface="DM Sans"/>
                <a:sym typeface="DM Sans"/>
              </a:endParaRPr>
            </a:p>
          </p:txBody>
        </p:sp>
        <p:sp>
          <p:nvSpPr>
            <p:cNvPr id="12" name="TextBox 12"/>
            <p:cNvSpPr txBox="1"/>
            <p:nvPr/>
          </p:nvSpPr>
          <p:spPr>
            <a:xfrm>
              <a:off x="8075186" y="9985872"/>
              <a:ext cx="10912792" cy="1229360"/>
            </a:xfrm>
            <a:prstGeom prst="rect">
              <a:avLst/>
            </a:prstGeom>
          </p:spPr>
          <p:txBody>
            <a:bodyPr lIns="0" tIns="0" rIns="0" bIns="0" rtlCol="0" anchor="t">
              <a:spAutoFit/>
            </a:bodyPr>
            <a:lstStyle/>
            <a:p>
              <a:pPr algn="ctr">
                <a:lnSpc>
                  <a:spcPts val="7200"/>
                </a:lnSpc>
              </a:pPr>
              <a:r>
                <a:rPr lang="en-US" sz="6000" b="1" dirty="0">
                  <a:solidFill>
                    <a:srgbClr val="0ABFFF"/>
                  </a:solidFill>
                  <a:latin typeface="Now Bold"/>
                  <a:ea typeface="Now Bold"/>
                  <a:cs typeface="Now Bold"/>
                  <a:sym typeface="Now Bold"/>
                </a:rPr>
                <a:t>FOR ONLINE RETAIL</a:t>
              </a:r>
            </a:p>
          </p:txBody>
        </p:sp>
        <p:sp>
          <p:nvSpPr>
            <p:cNvPr id="13" name="Freeform 13"/>
            <p:cNvSpPr/>
            <p:nvPr/>
          </p:nvSpPr>
          <p:spPr>
            <a:xfrm>
              <a:off x="2110974" y="2711182"/>
              <a:ext cx="3372716" cy="2550415"/>
            </a:xfrm>
            <a:custGeom>
              <a:avLst/>
              <a:gdLst/>
              <a:ahLst/>
              <a:cxnLst/>
              <a:rect l="l" t="t" r="r" b="b"/>
              <a:pathLst>
                <a:path w="3372716" h="2550415">
                  <a:moveTo>
                    <a:pt x="0" y="0"/>
                  </a:moveTo>
                  <a:lnTo>
                    <a:pt x="3372717" y="0"/>
                  </a:lnTo>
                  <a:lnTo>
                    <a:pt x="3372717" y="2550416"/>
                  </a:lnTo>
                  <a:lnTo>
                    <a:pt x="0" y="2550416"/>
                  </a:lnTo>
                  <a:lnTo>
                    <a:pt x="0" y="0"/>
                  </a:lnTo>
                  <a:close/>
                </a:path>
              </a:pathLst>
            </a:custGeom>
            <a:blipFill>
              <a:blip r:embed="rId7"/>
              <a:stretch>
                <a:fillRect b="-21577"/>
              </a:stretch>
            </a:blipFill>
          </p:spPr>
        </p:sp>
        <p:sp>
          <p:nvSpPr>
            <p:cNvPr id="14" name="TextBox 14"/>
            <p:cNvSpPr txBox="1"/>
            <p:nvPr/>
          </p:nvSpPr>
          <p:spPr>
            <a:xfrm>
              <a:off x="1645103" y="5252073"/>
              <a:ext cx="4304459" cy="429670"/>
            </a:xfrm>
            <a:prstGeom prst="rect">
              <a:avLst/>
            </a:prstGeom>
          </p:spPr>
          <p:txBody>
            <a:bodyPr lIns="0" tIns="0" rIns="0" bIns="0" rtlCol="0" anchor="t">
              <a:spAutoFit/>
            </a:bodyPr>
            <a:lstStyle/>
            <a:p>
              <a:pPr marL="0" lvl="0" indent="0" algn="l">
                <a:lnSpc>
                  <a:spcPts val="2622"/>
                </a:lnSpc>
                <a:spcBef>
                  <a:spcPct val="0"/>
                </a:spcBef>
              </a:pPr>
              <a:r>
                <a:rPr lang="en-US" sz="2132" b="1" i="1" spc="-42">
                  <a:solidFill>
                    <a:srgbClr val="FFFAEB"/>
                  </a:solidFill>
                  <a:latin typeface="DM Sans Bold Italics"/>
                  <a:ea typeface="DM Sans Bold Italics"/>
                  <a:cs typeface="DM Sans Bold Italics"/>
                  <a:sym typeface="DM Sans Bold Italics"/>
                </a:rPr>
                <a:t>Digital Egyptian Pioneers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119016" y="-9566"/>
            <a:ext cx="12875459" cy="10296566"/>
          </a:xfrm>
          <a:custGeom>
            <a:avLst/>
            <a:gdLst/>
            <a:ahLst/>
            <a:cxnLst/>
            <a:rect l="l" t="t" r="r" b="b"/>
            <a:pathLst>
              <a:path w="12875459" h="10296566">
                <a:moveTo>
                  <a:pt x="0" y="0"/>
                </a:moveTo>
                <a:lnTo>
                  <a:pt x="12875459" y="0"/>
                </a:lnTo>
                <a:lnTo>
                  <a:pt x="12875459" y="10296566"/>
                </a:lnTo>
                <a:lnTo>
                  <a:pt x="0" y="10296566"/>
                </a:lnTo>
                <a:lnTo>
                  <a:pt x="0" y="0"/>
                </a:lnTo>
                <a:close/>
              </a:path>
            </a:pathLst>
          </a:custGeom>
          <a:blipFill>
            <a:blip r:embed="rId2"/>
            <a:stretch>
              <a:fillRect l="-75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114020" y="-9566"/>
            <a:ext cx="12480686" cy="10296566"/>
          </a:xfrm>
          <a:custGeom>
            <a:avLst/>
            <a:gdLst/>
            <a:ahLst/>
            <a:cxnLst/>
            <a:rect l="l" t="t" r="r" b="b"/>
            <a:pathLst>
              <a:path w="12480686" h="10296566">
                <a:moveTo>
                  <a:pt x="0" y="0"/>
                </a:moveTo>
                <a:lnTo>
                  <a:pt x="12480686" y="0"/>
                </a:lnTo>
                <a:lnTo>
                  <a:pt x="12480686" y="10296566"/>
                </a:lnTo>
                <a:lnTo>
                  <a:pt x="0" y="10296566"/>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3249507" y="-9566"/>
            <a:ext cx="12614476" cy="10296566"/>
          </a:xfrm>
          <a:custGeom>
            <a:avLst/>
            <a:gdLst/>
            <a:ahLst/>
            <a:cxnLst/>
            <a:rect l="l" t="t" r="r" b="b"/>
            <a:pathLst>
              <a:path w="12614476" h="10296566">
                <a:moveTo>
                  <a:pt x="0" y="0"/>
                </a:moveTo>
                <a:lnTo>
                  <a:pt x="12614476" y="0"/>
                </a:lnTo>
                <a:lnTo>
                  <a:pt x="12614476" y="10296566"/>
                </a:lnTo>
                <a:lnTo>
                  <a:pt x="0" y="10296566"/>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102679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 K-MEANS CLUSTERING</a:t>
            </a:r>
          </a:p>
        </p:txBody>
      </p:sp>
      <p:sp>
        <p:nvSpPr>
          <p:cNvPr id="8" name="TextBox 8"/>
          <p:cNvSpPr txBox="1"/>
          <p:nvPr/>
        </p:nvSpPr>
        <p:spPr>
          <a:xfrm>
            <a:off x="3290153" y="5133975"/>
            <a:ext cx="11727811" cy="902970"/>
          </a:xfrm>
          <a:prstGeom prst="rect">
            <a:avLst/>
          </a:prstGeom>
        </p:spPr>
        <p:txBody>
          <a:bodyPr lIns="0" tIns="0" rIns="0" bIns="0" rtlCol="0" anchor="t">
            <a:spAutoFit/>
          </a:bodyPr>
          <a:lstStyle/>
          <a:p>
            <a:pPr algn="ctr">
              <a:lnSpc>
                <a:spcPts val="7049"/>
              </a:lnSpc>
            </a:pPr>
            <a:r>
              <a:rPr lang="en-US" sz="5874" b="1">
                <a:solidFill>
                  <a:srgbClr val="0ABFFF"/>
                </a:solidFill>
                <a:latin typeface="Now Bold"/>
                <a:ea typeface="Now Bold"/>
                <a:cs typeface="Now Bold"/>
                <a:sym typeface="Now Bold"/>
              </a:rPr>
              <a:t>CUSTOMER SEGMENTATION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028700" y="3654969"/>
            <a:ext cx="15790549" cy="6632031"/>
          </a:xfrm>
          <a:custGeom>
            <a:avLst/>
            <a:gdLst/>
            <a:ahLst/>
            <a:cxnLst/>
            <a:rect l="l" t="t" r="r" b="b"/>
            <a:pathLst>
              <a:path w="15790549" h="6632031">
                <a:moveTo>
                  <a:pt x="0" y="0"/>
                </a:moveTo>
                <a:lnTo>
                  <a:pt x="15790549" y="0"/>
                </a:lnTo>
                <a:lnTo>
                  <a:pt x="15790549" y="6632031"/>
                </a:lnTo>
                <a:lnTo>
                  <a:pt x="0" y="6632031"/>
                </a:lnTo>
                <a:lnTo>
                  <a:pt x="0" y="0"/>
                </a:lnTo>
                <a:close/>
              </a:path>
            </a:pathLst>
          </a:custGeom>
          <a:blipFill>
            <a:blip r:embed="rId2"/>
            <a:stretch>
              <a:fillRect/>
            </a:stretch>
          </a:blipFill>
        </p:spPr>
      </p:sp>
      <p:sp>
        <p:nvSpPr>
          <p:cNvPr id="12" name="TextBox 12"/>
          <p:cNvSpPr txBox="1"/>
          <p:nvPr/>
        </p:nvSpPr>
        <p:spPr>
          <a:xfrm>
            <a:off x="539216" y="1654246"/>
            <a:ext cx="17259300" cy="2343786"/>
          </a:xfrm>
          <a:prstGeom prst="rect">
            <a:avLst/>
          </a:prstGeom>
        </p:spPr>
        <p:txBody>
          <a:bodyPr lIns="0" tIns="0" rIns="0" bIns="0" rtlCol="0" anchor="t">
            <a:spAutoFit/>
          </a:bodyPr>
          <a:lstStyle/>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Used K-Means Clustering to group customers based on their MFR values.</a:t>
            </a:r>
          </a:p>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Tested multiple cluster numbers, ranging from 2 to 10 clusters.</a:t>
            </a:r>
          </a:p>
          <a:p>
            <a:pPr marL="723261" lvl="1" indent="-361630" algn="l">
              <a:lnSpc>
                <a:spcPts val="4689"/>
              </a:lnSpc>
              <a:buFont typeface="Arial"/>
              <a:buChar char="•"/>
            </a:pPr>
            <a:r>
              <a:rPr lang="en-US" sz="3349">
                <a:solidFill>
                  <a:srgbClr val="00569E"/>
                </a:solidFill>
                <a:latin typeface="Open Sauce"/>
                <a:ea typeface="Open Sauce"/>
                <a:cs typeface="Open Sauce"/>
                <a:sym typeface="Open Sauce"/>
              </a:rPr>
              <a:t>Implemented StandardScaler to ensure that each feature is normalized.</a:t>
            </a:r>
          </a:p>
          <a:p>
            <a:pPr algn="l">
              <a:lnSpc>
                <a:spcPts val="4689"/>
              </a:lnSpc>
            </a:pPr>
            <a:endParaRPr lang="en-US" sz="3349">
              <a:solidFill>
                <a:srgbClr val="00569E"/>
              </a:solidFill>
              <a:latin typeface="Open Sauce"/>
              <a:ea typeface="Open Sauce"/>
              <a:cs typeface="Open Sauce"/>
              <a:sym typeface="Open Sauce"/>
            </a:endParaRPr>
          </a:p>
        </p:txBody>
      </p:sp>
      <p:sp>
        <p:nvSpPr>
          <p:cNvPr id="13" name="TextBox 13"/>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K-MEANS CLUSTRING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102679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 CLUSTERS</a:t>
            </a:r>
          </a:p>
        </p:txBody>
      </p:sp>
      <p:sp>
        <p:nvSpPr>
          <p:cNvPr id="8" name="TextBox 8"/>
          <p:cNvSpPr txBox="1"/>
          <p:nvPr/>
        </p:nvSpPr>
        <p:spPr>
          <a:xfrm>
            <a:off x="3290153" y="5133975"/>
            <a:ext cx="11727811" cy="1045845"/>
          </a:xfrm>
          <a:prstGeom prst="rect">
            <a:avLst/>
          </a:prstGeom>
        </p:spPr>
        <p:txBody>
          <a:bodyPr lIns="0" tIns="0" rIns="0" bIns="0" rtlCol="0" anchor="t">
            <a:spAutoFit/>
          </a:bodyPr>
          <a:lstStyle/>
          <a:p>
            <a:pPr algn="ctr">
              <a:lnSpc>
                <a:spcPts val="8129"/>
              </a:lnSpc>
            </a:pPr>
            <a:r>
              <a:rPr lang="en-US" sz="6774" b="1">
                <a:solidFill>
                  <a:srgbClr val="0ABFFF"/>
                </a:solidFill>
                <a:latin typeface="Now Bold"/>
                <a:ea typeface="Now Bold"/>
                <a:cs typeface="Now Bold"/>
                <a:sym typeface="Now Bold"/>
              </a:rPr>
              <a:t>VISUALIZATION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2546278" y="1455297"/>
            <a:ext cx="15087600" cy="8627275"/>
          </a:xfrm>
          <a:custGeom>
            <a:avLst/>
            <a:gdLst/>
            <a:ahLst/>
            <a:cxnLst/>
            <a:rect l="l" t="t" r="r" b="b"/>
            <a:pathLst>
              <a:path w="10559433" h="8627275">
                <a:moveTo>
                  <a:pt x="0" y="0"/>
                </a:moveTo>
                <a:lnTo>
                  <a:pt x="10559433" y="0"/>
                </a:lnTo>
                <a:lnTo>
                  <a:pt x="10559433" y="8627276"/>
                </a:lnTo>
                <a:lnTo>
                  <a:pt x="0" y="8627276"/>
                </a:lnTo>
                <a:lnTo>
                  <a:pt x="0" y="0"/>
                </a:lnTo>
                <a:close/>
              </a:path>
            </a:pathLst>
          </a:custGeom>
          <a:blipFill>
            <a:blip r:embed="rId2"/>
            <a:stretch>
              <a:fillRect t="-6025"/>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3652230" y="1484298"/>
            <a:ext cx="11417604" cy="8802702"/>
          </a:xfrm>
          <a:custGeom>
            <a:avLst/>
            <a:gdLst/>
            <a:ahLst/>
            <a:cxnLst/>
            <a:rect l="l" t="t" r="r" b="b"/>
            <a:pathLst>
              <a:path w="11417604" h="8802702">
                <a:moveTo>
                  <a:pt x="0" y="0"/>
                </a:moveTo>
                <a:lnTo>
                  <a:pt x="11417605" y="0"/>
                </a:lnTo>
                <a:lnTo>
                  <a:pt x="11417605" y="8802702"/>
                </a:lnTo>
                <a:lnTo>
                  <a:pt x="0" y="8802702"/>
                </a:lnTo>
                <a:lnTo>
                  <a:pt x="0" y="0"/>
                </a:lnTo>
                <a:close/>
              </a:path>
            </a:pathLst>
          </a:custGeom>
          <a:blipFill>
            <a:blip r:embed="rId2"/>
            <a:stretch>
              <a:fillRect t="-1494"/>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3845669"/>
            <a:ext cx="11727811" cy="2036445"/>
          </a:xfrm>
          <a:prstGeom prst="rect">
            <a:avLst/>
          </a:prstGeom>
        </p:spPr>
        <p:txBody>
          <a:bodyPr lIns="0" tIns="0" rIns="0" bIns="0" rtlCol="0" anchor="t">
            <a:spAutoFit/>
          </a:bodyPr>
          <a:lstStyle/>
          <a:p>
            <a:pPr algn="ctr">
              <a:lnSpc>
                <a:spcPts val="7963"/>
              </a:lnSpc>
            </a:pPr>
            <a:r>
              <a:rPr lang="en-US" sz="6636" b="1">
                <a:solidFill>
                  <a:srgbClr val="FFFFFF"/>
                </a:solidFill>
                <a:latin typeface="Now Bold"/>
                <a:ea typeface="Now Bold"/>
                <a:cs typeface="Now Bold"/>
                <a:sym typeface="Now Bold"/>
              </a:rPr>
              <a:t>SEGMENTATION </a:t>
            </a:r>
          </a:p>
          <a:p>
            <a:pPr algn="ctr">
              <a:lnSpc>
                <a:spcPts val="7963"/>
              </a:lnSpc>
            </a:pPr>
            <a:endParaRPr lang="en-US" sz="6636" b="1">
              <a:solidFill>
                <a:srgbClr val="FFFFFF"/>
              </a:solidFill>
              <a:latin typeface="Now Bold"/>
              <a:ea typeface="Now Bold"/>
              <a:cs typeface="Now Bold"/>
              <a:sym typeface="Now Bold"/>
            </a:endParaRPr>
          </a:p>
        </p:txBody>
      </p:sp>
      <p:sp>
        <p:nvSpPr>
          <p:cNvPr id="8" name="TextBox 8"/>
          <p:cNvSpPr txBox="1"/>
          <p:nvPr/>
        </p:nvSpPr>
        <p:spPr>
          <a:xfrm>
            <a:off x="3290153" y="5143500"/>
            <a:ext cx="11727811" cy="1148715"/>
          </a:xfrm>
          <a:prstGeom prst="rect">
            <a:avLst/>
          </a:prstGeom>
        </p:spPr>
        <p:txBody>
          <a:bodyPr lIns="0" tIns="0" rIns="0" bIns="0" rtlCol="0" anchor="t">
            <a:spAutoFit/>
          </a:bodyPr>
          <a:lstStyle/>
          <a:p>
            <a:pPr algn="ctr">
              <a:lnSpc>
                <a:spcPts val="8969"/>
              </a:lnSpc>
            </a:pPr>
            <a:r>
              <a:rPr lang="en-US" sz="7474" b="1">
                <a:solidFill>
                  <a:srgbClr val="0ABFFF"/>
                </a:solidFill>
                <a:latin typeface="Now Bold"/>
                <a:ea typeface="Now Bold"/>
                <a:cs typeface="Now Bold"/>
                <a:sym typeface="Now Bold"/>
              </a:rPr>
              <a:t>INSIGHTS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556443" y="1028700"/>
            <a:ext cx="6668871" cy="6221203"/>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12068"/>
            <a:ext cx="11556443" cy="5537835"/>
          </a:xfrm>
          <a:prstGeom prst="rect">
            <a:avLst/>
          </a:prstGeom>
        </p:spPr>
        <p:txBody>
          <a:bodyPr lIns="0" tIns="0" rIns="0" bIns="0" rtlCol="0" anchor="t">
            <a:spAutoFit/>
          </a:bodyPr>
          <a:lstStyle/>
          <a:p>
            <a:pPr algn="l">
              <a:lnSpc>
                <a:spcPts val="3989"/>
              </a:lnSpc>
            </a:pPr>
            <a:r>
              <a:rPr lang="en-US" sz="2849">
                <a:solidFill>
                  <a:srgbClr val="00569E"/>
                </a:solidFill>
                <a:latin typeface="Open Sauce"/>
                <a:ea typeface="Open Sauce"/>
                <a:cs typeface="Open Sauce"/>
                <a:sym typeface="Open Sauce"/>
              </a:rPr>
              <a:t> Cluster 0 (Blue): "Moderate-Value, Infrequent, Active Recency"</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Monetary Value</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value: </a:t>
            </a:r>
            <a:r>
              <a:rPr lang="en-US" sz="2849" b="1">
                <a:solidFill>
                  <a:srgbClr val="00569E"/>
                </a:solidFill>
                <a:latin typeface="Open Sauce Bold"/>
                <a:ea typeface="Open Sauce Bold"/>
                <a:cs typeface="Open Sauce Bold"/>
                <a:sym typeface="Open Sauce Bold"/>
              </a:rPr>
              <a:t>1,298.68</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Range: </a:t>
            </a:r>
            <a:r>
              <a:rPr lang="en-US" sz="2849" b="1">
                <a:solidFill>
                  <a:srgbClr val="00569E"/>
                </a:solidFill>
                <a:latin typeface="Open Sauce Bold"/>
                <a:ea typeface="Open Sauce Bold"/>
                <a:cs typeface="Open Sauce Bold"/>
                <a:sym typeface="Open Sauce Bold"/>
              </a:rPr>
              <a:t>97.4</a:t>
            </a:r>
            <a:r>
              <a:rPr lang="en-US" sz="2849">
                <a:solidFill>
                  <a:srgbClr val="00569E"/>
                </a:solidFill>
                <a:latin typeface="Open Sauce"/>
                <a:ea typeface="Open Sauce"/>
                <a:cs typeface="Open Sauce"/>
                <a:sym typeface="Open Sauce"/>
              </a:rPr>
              <a:t> to </a:t>
            </a:r>
            <a:r>
              <a:rPr lang="en-US" sz="2849" b="1">
                <a:solidFill>
                  <a:srgbClr val="00569E"/>
                </a:solidFill>
                <a:latin typeface="Open Sauce Bold"/>
                <a:ea typeface="Open Sauce Bold"/>
                <a:cs typeface="Open Sauce Bold"/>
                <a:sym typeface="Open Sauce Bold"/>
              </a:rPr>
              <a:t>3,138.04</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Represents customers with moderate spending patterns.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Frequency</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frequency: </a:t>
            </a:r>
            <a:r>
              <a:rPr lang="en-US" sz="2849" b="1">
                <a:solidFill>
                  <a:srgbClr val="00569E"/>
                </a:solidFill>
                <a:latin typeface="Open Sauce Bold"/>
                <a:ea typeface="Open Sauce Bold"/>
                <a:cs typeface="Open Sauce Bold"/>
                <a:sym typeface="Open Sauce Bold"/>
              </a:rPr>
              <a:t>3.89</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Most customers have between 3 to 5 engagements.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Recency</a:t>
            </a:r>
            <a:r>
              <a:rPr lang="en-US" sz="2849">
                <a:solidFill>
                  <a:srgbClr val="00569E"/>
                </a:solidFill>
                <a:latin typeface="Open Sauce"/>
                <a:ea typeface="Open Sauce"/>
                <a:cs typeface="Open Sauce"/>
                <a:sym typeface="Open Sauce"/>
              </a:rPr>
              <a:t>:</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recency: </a:t>
            </a:r>
            <a:r>
              <a:rPr lang="en-US" sz="2849" b="1">
                <a:solidFill>
                  <a:srgbClr val="00569E"/>
                </a:solidFill>
                <a:latin typeface="Open Sauce Bold"/>
                <a:ea typeface="Open Sauce Bold"/>
                <a:cs typeface="Open Sauce Bold"/>
                <a:sym typeface="Open Sauce Bold"/>
              </a:rPr>
              <a:t>51.50</a:t>
            </a:r>
          </a:p>
          <a:p>
            <a:pPr marL="1230627" lvl="2" indent="-410209" algn="l">
              <a:lnSpc>
                <a:spcPts val="3989"/>
              </a:lnSpc>
              <a:spcBef>
                <a:spcPct val="0"/>
              </a:spcBef>
              <a:buFont typeface="Arial"/>
              <a:buChar char="⚬"/>
            </a:pPr>
            <a:r>
              <a:rPr lang="en-US" sz="2849">
                <a:solidFill>
                  <a:srgbClr val="00569E"/>
                </a:solidFill>
                <a:latin typeface="Open Sauce"/>
                <a:ea typeface="Open Sauce"/>
                <a:cs typeface="Open Sauce"/>
                <a:sym typeface="Open Sauce"/>
              </a:rPr>
              <a:t>These customers have interacted relatively recently.</a:t>
            </a:r>
          </a:p>
        </p:txBody>
      </p:sp>
      <p:sp>
        <p:nvSpPr>
          <p:cNvPr id="13" name="TextBox 13"/>
          <p:cNvSpPr txBox="1"/>
          <p:nvPr/>
        </p:nvSpPr>
        <p:spPr>
          <a:xfrm>
            <a:off x="470335" y="7488028"/>
            <a:ext cx="17817665" cy="2836975"/>
          </a:xfrm>
          <a:prstGeom prst="rect">
            <a:avLst/>
          </a:prstGeom>
        </p:spPr>
        <p:txBody>
          <a:bodyPr lIns="0" tIns="0" rIns="0" bIns="0" rtlCol="0" anchor="t">
            <a:spAutoFit/>
          </a:bodyPr>
          <a:lstStyle/>
          <a:p>
            <a:pPr algn="l">
              <a:lnSpc>
                <a:spcPts val="3756"/>
              </a:lnSpc>
              <a:spcBef>
                <a:spcPct val="0"/>
              </a:spcBef>
            </a:pPr>
            <a:r>
              <a:rPr lang="en-US" sz="2683" b="1">
                <a:solidFill>
                  <a:srgbClr val="00569E"/>
                </a:solidFill>
                <a:latin typeface="Open Sauce Bold"/>
                <a:ea typeface="Open Sauce Bold"/>
                <a:cs typeface="Open Sauce Bold"/>
                <a:sym typeface="Open Sauce Bold"/>
              </a:rPr>
              <a:t>Suggested Actions:</a:t>
            </a:r>
          </a:p>
          <a:p>
            <a:pPr marL="579275" lvl="1" indent="-289638" algn="l">
              <a:lnSpc>
                <a:spcPts val="3756"/>
              </a:lnSpc>
              <a:spcBef>
                <a:spcPct val="0"/>
              </a:spcBef>
              <a:buFont typeface="Arial"/>
              <a:buChar char="•"/>
            </a:pPr>
            <a:r>
              <a:rPr lang="en-US" sz="2683" b="1">
                <a:solidFill>
                  <a:srgbClr val="00569E"/>
                </a:solidFill>
                <a:latin typeface="Open Sauce Bold"/>
                <a:ea typeface="Open Sauce Bold"/>
                <a:cs typeface="Open Sauce Bold"/>
                <a:sym typeface="Open Sauce Bold"/>
              </a:rPr>
              <a:t>Upsell and Cross-Sell:</a:t>
            </a:r>
            <a:r>
              <a:rPr lang="en-US" sz="2683">
                <a:solidFill>
                  <a:srgbClr val="00569E"/>
                </a:solidFill>
                <a:latin typeface="Open Sauce"/>
                <a:ea typeface="Open Sauce"/>
                <a:cs typeface="Open Sauce"/>
                <a:sym typeface="Open Sauce"/>
              </a:rPr>
              <a:t> Leverage mid-level promotions or recommend complementary products to increase their spending.</a:t>
            </a:r>
          </a:p>
          <a:p>
            <a:pPr marL="579275" lvl="1" indent="-289638" algn="l">
              <a:lnSpc>
                <a:spcPts val="3756"/>
              </a:lnSpc>
              <a:spcBef>
                <a:spcPct val="0"/>
              </a:spcBef>
              <a:buFont typeface="Arial"/>
              <a:buChar char="•"/>
            </a:pPr>
            <a:r>
              <a:rPr lang="en-US" sz="2683" b="1">
                <a:solidFill>
                  <a:srgbClr val="00569E"/>
                </a:solidFill>
                <a:latin typeface="Open Sauce Bold"/>
                <a:ea typeface="Open Sauce Bold"/>
                <a:cs typeface="Open Sauce Bold"/>
                <a:sym typeface="Open Sauce Bold"/>
              </a:rPr>
              <a:t>Maintain Engagement:</a:t>
            </a:r>
            <a:r>
              <a:rPr lang="en-US" sz="2683">
                <a:solidFill>
                  <a:srgbClr val="00569E"/>
                </a:solidFill>
                <a:latin typeface="Open Sauce"/>
                <a:ea typeface="Open Sauce"/>
                <a:cs typeface="Open Sauce"/>
                <a:sym typeface="Open Sauce"/>
              </a:rPr>
              <a:t> Send reminders or product recommendations to keep them engaged and increase the frequency of purchases.</a:t>
            </a:r>
          </a:p>
          <a:p>
            <a:pPr algn="l">
              <a:lnSpc>
                <a:spcPts val="3756"/>
              </a:lnSpc>
              <a:spcBef>
                <a:spcPct val="0"/>
              </a:spcBef>
            </a:pPr>
            <a:endParaRPr lang="en-US" sz="2683">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grpSp>
        <p:nvGrpSpPr>
          <p:cNvPr id="2" name="Group 2"/>
          <p:cNvGrpSpPr/>
          <p:nvPr/>
        </p:nvGrpSpPr>
        <p:grpSpPr>
          <a:xfrm>
            <a:off x="-2496664" y="-2868902"/>
            <a:ext cx="22490697" cy="17273528"/>
            <a:chOff x="0" y="0"/>
            <a:chExt cx="29987596" cy="23031371"/>
          </a:xfrm>
        </p:grpSpPr>
        <p:sp>
          <p:nvSpPr>
            <p:cNvPr id="3" name="Freeform 3"/>
            <p:cNvSpPr/>
            <p:nvPr/>
          </p:nvSpPr>
          <p:spPr>
            <a:xfrm rot="-10800000">
              <a:off x="0" y="0"/>
              <a:ext cx="9400969" cy="8153204"/>
            </a:xfrm>
            <a:custGeom>
              <a:avLst/>
              <a:gdLst/>
              <a:ahLst/>
              <a:cxnLst/>
              <a:rect l="l" t="t" r="r" b="b"/>
              <a:pathLst>
                <a:path w="9400969" h="8153204">
                  <a:moveTo>
                    <a:pt x="0" y="0"/>
                  </a:moveTo>
                  <a:lnTo>
                    <a:pt x="9400969" y="0"/>
                  </a:lnTo>
                  <a:lnTo>
                    <a:pt x="9400969" y="8153204"/>
                  </a:lnTo>
                  <a:lnTo>
                    <a:pt x="0" y="815320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800000">
              <a:off x="1096045" y="8764669"/>
              <a:ext cx="4549422" cy="3945590"/>
            </a:xfrm>
            <a:custGeom>
              <a:avLst/>
              <a:gdLst/>
              <a:ahLst/>
              <a:cxnLst/>
              <a:rect l="l" t="t" r="r" b="b"/>
              <a:pathLst>
                <a:path w="4549422" h="3945590">
                  <a:moveTo>
                    <a:pt x="0" y="0"/>
                  </a:moveTo>
                  <a:lnTo>
                    <a:pt x="4549422" y="0"/>
                  </a:lnTo>
                  <a:lnTo>
                    <a:pt x="4549422" y="3945590"/>
                  </a:lnTo>
                  <a:lnTo>
                    <a:pt x="0" y="394559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9400969" y="12098794"/>
              <a:ext cx="12605697" cy="10932577"/>
            </a:xfrm>
            <a:custGeom>
              <a:avLst/>
              <a:gdLst/>
              <a:ahLst/>
              <a:cxnLst/>
              <a:rect l="l" t="t" r="r" b="b"/>
              <a:pathLst>
                <a:path w="12605697" h="10932577">
                  <a:moveTo>
                    <a:pt x="0" y="0"/>
                  </a:moveTo>
                  <a:lnTo>
                    <a:pt x="12605698" y="0"/>
                  </a:lnTo>
                  <a:lnTo>
                    <a:pt x="12605698" y="10932578"/>
                  </a:lnTo>
                  <a:lnTo>
                    <a:pt x="0" y="109325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10176596" y="15300135"/>
              <a:ext cx="7187576" cy="654431"/>
            </a:xfrm>
            <a:custGeom>
              <a:avLst/>
              <a:gdLst/>
              <a:ahLst/>
              <a:cxnLst/>
              <a:rect l="l" t="t" r="r" b="b"/>
              <a:pathLst>
                <a:path w="7187576" h="654431">
                  <a:moveTo>
                    <a:pt x="0" y="0"/>
                  </a:moveTo>
                  <a:lnTo>
                    <a:pt x="7187575" y="0"/>
                  </a:lnTo>
                  <a:lnTo>
                    <a:pt x="7187575" y="654431"/>
                  </a:lnTo>
                  <a:lnTo>
                    <a:pt x="0" y="654431"/>
                  </a:lnTo>
                  <a:lnTo>
                    <a:pt x="0" y="0"/>
                  </a:lnTo>
                  <a:close/>
                </a:path>
              </a:pathLst>
            </a:custGeom>
            <a:blipFill>
              <a:blip r:embed="rId4"/>
              <a:stretch>
                <a:fillRect t="-116912"/>
              </a:stretch>
            </a:blipFill>
          </p:spPr>
        </p:sp>
        <p:sp>
          <p:nvSpPr>
            <p:cNvPr id="7" name="Freeform 7"/>
            <p:cNvSpPr/>
            <p:nvPr/>
          </p:nvSpPr>
          <p:spPr>
            <a:xfrm>
              <a:off x="25438174" y="8153204"/>
              <a:ext cx="4549422" cy="3945590"/>
            </a:xfrm>
            <a:custGeom>
              <a:avLst/>
              <a:gdLst/>
              <a:ahLst/>
              <a:cxnLst/>
              <a:rect l="l" t="t" r="r" b="b"/>
              <a:pathLst>
                <a:path w="4549422" h="3945590">
                  <a:moveTo>
                    <a:pt x="0" y="0"/>
                  </a:moveTo>
                  <a:lnTo>
                    <a:pt x="4549422" y="0"/>
                  </a:lnTo>
                  <a:lnTo>
                    <a:pt x="4549422" y="3945590"/>
                  </a:lnTo>
                  <a:lnTo>
                    <a:pt x="0" y="394559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8" name="Group 8"/>
            <p:cNvGrpSpPr/>
            <p:nvPr/>
          </p:nvGrpSpPr>
          <p:grpSpPr>
            <a:xfrm>
              <a:off x="6787630" y="5731640"/>
              <a:ext cx="10576542" cy="11214587"/>
              <a:chOff x="0" y="0"/>
              <a:chExt cx="1764422" cy="1870864"/>
            </a:xfrm>
          </p:grpSpPr>
          <p:sp>
            <p:nvSpPr>
              <p:cNvPr id="9" name="Freeform 9"/>
              <p:cNvSpPr/>
              <p:nvPr/>
            </p:nvSpPr>
            <p:spPr>
              <a:xfrm>
                <a:off x="0" y="0"/>
                <a:ext cx="1764422" cy="1870864"/>
              </a:xfrm>
              <a:custGeom>
                <a:avLst/>
                <a:gdLst/>
                <a:ahLst/>
                <a:cxnLst/>
                <a:rect l="l" t="t" r="r" b="b"/>
                <a:pathLst>
                  <a:path w="1764422" h="1870864">
                    <a:moveTo>
                      <a:pt x="12688" y="0"/>
                    </a:moveTo>
                    <a:lnTo>
                      <a:pt x="1751734" y="0"/>
                    </a:lnTo>
                    <a:cubicBezTo>
                      <a:pt x="1755099" y="0"/>
                      <a:pt x="1758327" y="1337"/>
                      <a:pt x="1760706" y="3716"/>
                    </a:cubicBezTo>
                    <a:cubicBezTo>
                      <a:pt x="1763085" y="6096"/>
                      <a:pt x="1764422" y="9323"/>
                      <a:pt x="1764422" y="12688"/>
                    </a:cubicBezTo>
                    <a:lnTo>
                      <a:pt x="1764422" y="1858176"/>
                    </a:lnTo>
                    <a:cubicBezTo>
                      <a:pt x="1764422" y="1865183"/>
                      <a:pt x="1758742" y="1870864"/>
                      <a:pt x="1751734" y="1870864"/>
                    </a:cubicBezTo>
                    <a:lnTo>
                      <a:pt x="12688" y="1870864"/>
                    </a:lnTo>
                    <a:cubicBezTo>
                      <a:pt x="9323" y="1870864"/>
                      <a:pt x="6096" y="1869527"/>
                      <a:pt x="3716" y="1867147"/>
                    </a:cubicBezTo>
                    <a:cubicBezTo>
                      <a:pt x="1337" y="1864768"/>
                      <a:pt x="0" y="1861541"/>
                      <a:pt x="0" y="1858176"/>
                    </a:cubicBezTo>
                    <a:lnTo>
                      <a:pt x="0" y="12688"/>
                    </a:lnTo>
                    <a:cubicBezTo>
                      <a:pt x="0" y="5681"/>
                      <a:pt x="5681" y="0"/>
                      <a:pt x="12688" y="0"/>
                    </a:cubicBezTo>
                    <a:close/>
                  </a:path>
                </a:pathLst>
              </a:custGeom>
              <a:solidFill>
                <a:srgbClr val="FFFFFF"/>
              </a:solidFill>
              <a:ln w="19050" cap="sq">
                <a:solidFill>
                  <a:srgbClr val="084C6E"/>
                </a:solidFill>
                <a:prstDash val="solid"/>
                <a:miter/>
              </a:ln>
            </p:spPr>
          </p:sp>
          <p:sp>
            <p:nvSpPr>
              <p:cNvPr id="10" name="TextBox 10"/>
              <p:cNvSpPr txBox="1"/>
              <p:nvPr/>
            </p:nvSpPr>
            <p:spPr>
              <a:xfrm>
                <a:off x="0" y="-28575"/>
                <a:ext cx="1764422" cy="189943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Freeform 11"/>
            <p:cNvSpPr/>
            <p:nvPr/>
          </p:nvSpPr>
          <p:spPr>
            <a:xfrm>
              <a:off x="20008279" y="3801322"/>
              <a:ext cx="7704606" cy="13739880"/>
            </a:xfrm>
            <a:custGeom>
              <a:avLst/>
              <a:gdLst/>
              <a:ahLst/>
              <a:cxnLst/>
              <a:rect l="l" t="t" r="r" b="b"/>
              <a:pathLst>
                <a:path w="7704606" h="13739880">
                  <a:moveTo>
                    <a:pt x="0" y="0"/>
                  </a:moveTo>
                  <a:lnTo>
                    <a:pt x="7704606" y="0"/>
                  </a:lnTo>
                  <a:lnTo>
                    <a:pt x="7704606" y="13739880"/>
                  </a:lnTo>
                  <a:lnTo>
                    <a:pt x="0" y="13739880"/>
                  </a:lnTo>
                  <a:lnTo>
                    <a:pt x="0" y="0"/>
                  </a:lnTo>
                  <a:close/>
                </a:path>
              </a:pathLst>
            </a:custGeom>
            <a:blipFill>
              <a:blip r:embed="rId5">
                <a:alphaModFix amt="91000"/>
              </a:blip>
              <a:stretch>
                <a:fillRect/>
              </a:stretch>
            </a:blipFill>
            <a:ln w="38100" cap="rnd">
              <a:solidFill>
                <a:srgbClr val="000000">
                  <a:alpha val="90980"/>
                </a:srgbClr>
              </a:solidFill>
              <a:prstDash val="solid"/>
              <a:round/>
            </a:ln>
          </p:spPr>
        </p:sp>
        <p:sp>
          <p:nvSpPr>
            <p:cNvPr id="12" name="TextBox 12"/>
            <p:cNvSpPr txBox="1"/>
            <p:nvPr/>
          </p:nvSpPr>
          <p:spPr>
            <a:xfrm>
              <a:off x="7414744" y="6113844"/>
              <a:ext cx="9678671" cy="10532797"/>
            </a:xfrm>
            <a:prstGeom prst="rect">
              <a:avLst/>
            </a:prstGeom>
          </p:spPr>
          <p:txBody>
            <a:bodyPr wrap="square" lIns="0" tIns="0" rIns="0" bIns="0" rtlCol="0" anchor="t">
              <a:spAutoFit/>
            </a:bodyPr>
            <a:lstStyle/>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Introduction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Objective</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Dataset Overview</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 Description </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Data Preprocessing</a:t>
              </a:r>
            </a:p>
            <a:p>
              <a:pPr marL="711721" lvl="1" indent="-355860">
                <a:lnSpc>
                  <a:spcPts val="5571"/>
                </a:lnSpc>
                <a:buFont typeface="Arial"/>
                <a:buChar char="•"/>
              </a:pPr>
              <a:r>
                <a:rPr lang="en-US" sz="2800" spc="323" dirty="0">
                  <a:solidFill>
                    <a:srgbClr val="00569E"/>
                  </a:solidFill>
                  <a:latin typeface="Canva Sans"/>
                  <a:ea typeface="Canva Sans"/>
                  <a:cs typeface="Canva Sans"/>
                  <a:sym typeface="Canva Sans"/>
                </a:rPr>
                <a:t>EXPLORATORY DATA ANALYSIS</a:t>
              </a:r>
            </a:p>
            <a:p>
              <a:pPr marL="711721" lvl="1" indent="-355860" algn="l">
                <a:lnSpc>
                  <a:spcPts val="5571"/>
                </a:lnSpc>
                <a:buFont typeface="Arial"/>
                <a:buChar char="•"/>
              </a:pPr>
              <a:r>
                <a:rPr lang="en-US" sz="3296" spc="323" dirty="0" smtClean="0">
                  <a:solidFill>
                    <a:srgbClr val="00569E"/>
                  </a:solidFill>
                  <a:latin typeface="Canva Sans"/>
                  <a:ea typeface="Canva Sans"/>
                  <a:cs typeface="Canva Sans"/>
                  <a:sym typeface="Canva Sans"/>
                </a:rPr>
                <a:t>Customer </a:t>
              </a:r>
              <a:r>
                <a:rPr lang="en-US" sz="3296" spc="323" dirty="0">
                  <a:solidFill>
                    <a:srgbClr val="00569E"/>
                  </a:solidFill>
                  <a:latin typeface="Canva Sans"/>
                  <a:ea typeface="Canva Sans"/>
                  <a:cs typeface="Canva Sans"/>
                  <a:sym typeface="Canva Sans"/>
                </a:rPr>
                <a:t>Segmentation </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Clusters Visualization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Segmentation Insights</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Conclusion</a:t>
              </a:r>
            </a:p>
            <a:p>
              <a:pPr marL="711721" lvl="1" indent="-355860" algn="l">
                <a:lnSpc>
                  <a:spcPts val="5571"/>
                </a:lnSpc>
                <a:buFont typeface="Arial"/>
                <a:buChar char="•"/>
              </a:pPr>
              <a:r>
                <a:rPr lang="en-US" sz="3296" spc="323" dirty="0">
                  <a:solidFill>
                    <a:srgbClr val="00569E"/>
                  </a:solidFill>
                  <a:latin typeface="Canva Sans"/>
                  <a:ea typeface="Canva Sans"/>
                  <a:cs typeface="Canva Sans"/>
                  <a:sym typeface="Canva Sans"/>
                </a:rPr>
                <a:t>The End</a:t>
              </a:r>
            </a:p>
          </p:txBody>
        </p:sp>
        <p:sp>
          <p:nvSpPr>
            <p:cNvPr id="13" name="TextBox 13"/>
            <p:cNvSpPr txBox="1"/>
            <p:nvPr/>
          </p:nvSpPr>
          <p:spPr>
            <a:xfrm>
              <a:off x="8054896" y="4386772"/>
              <a:ext cx="7751781" cy="1630583"/>
            </a:xfrm>
            <a:prstGeom prst="rect">
              <a:avLst/>
            </a:prstGeom>
          </p:spPr>
          <p:txBody>
            <a:bodyPr lIns="0" tIns="0" rIns="0" bIns="0" rtlCol="0" anchor="t">
              <a:spAutoFit/>
            </a:bodyPr>
            <a:lstStyle/>
            <a:p>
              <a:pPr marL="0" lvl="0" indent="0" algn="ctr">
                <a:lnSpc>
                  <a:spcPts val="9539"/>
                </a:lnSpc>
                <a:spcBef>
                  <a:spcPct val="0"/>
                </a:spcBef>
              </a:pPr>
              <a:r>
                <a:rPr lang="en-US" sz="7949" b="1">
                  <a:solidFill>
                    <a:srgbClr val="FFFFFF"/>
                  </a:solidFill>
                  <a:latin typeface="Now Bold"/>
                  <a:ea typeface="Now Bold"/>
                  <a:cs typeface="Now Bold"/>
                  <a:sym typeface="Now Bold"/>
                </a:rPr>
                <a:t>CONTENT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430001" y="1028700"/>
            <a:ext cx="6795314" cy="62484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21593"/>
            <a:ext cx="11556443" cy="6292850"/>
          </a:xfrm>
          <a:prstGeom prst="rect">
            <a:avLst/>
          </a:prstGeom>
        </p:spPr>
        <p:txBody>
          <a:bodyPr lIns="0" tIns="0" rIns="0" bIns="0" rtlCol="0" anchor="t">
            <a:spAutoFit/>
          </a:bodyPr>
          <a:lstStyle/>
          <a:p>
            <a:pPr algn="l">
              <a:lnSpc>
                <a:spcPts val="3849"/>
              </a:lnSpc>
            </a:pPr>
            <a:r>
              <a:rPr lang="en-US" sz="2749">
                <a:solidFill>
                  <a:srgbClr val="00569E"/>
                </a:solidFill>
                <a:latin typeface="Open Sauce"/>
                <a:ea typeface="Open Sauce"/>
                <a:cs typeface="Open Sauce"/>
                <a:sym typeface="Open Sauce"/>
              </a:rPr>
              <a:t>Cluster 1 (Orange): "High-Value, High Frequency, Recent"</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Monetary Value:</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value: </a:t>
            </a:r>
            <a:r>
              <a:rPr lang="en-US" sz="2749" b="1">
                <a:solidFill>
                  <a:srgbClr val="00569E"/>
                </a:solidFill>
                <a:latin typeface="Open Sauce Bold"/>
                <a:ea typeface="Open Sauce Bold"/>
                <a:cs typeface="Open Sauce Bold"/>
                <a:sym typeface="Open Sauce Bold"/>
              </a:rPr>
              <a:t>2,443.90</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Range: </a:t>
            </a:r>
            <a:r>
              <a:rPr lang="en-US" sz="2749" b="1">
                <a:solidFill>
                  <a:srgbClr val="00569E"/>
                </a:solidFill>
                <a:latin typeface="Open Sauce Bold"/>
                <a:ea typeface="Open Sauce Bold"/>
                <a:cs typeface="Open Sauce Bold"/>
                <a:sym typeface="Open Sauce Bold"/>
              </a:rPr>
              <a:t>628.32 </a:t>
            </a:r>
            <a:r>
              <a:rPr lang="en-US" sz="2749">
                <a:solidFill>
                  <a:srgbClr val="00569E"/>
                </a:solidFill>
                <a:latin typeface="Open Sauce"/>
                <a:ea typeface="Open Sauce"/>
                <a:cs typeface="Open Sauce"/>
                <a:sym typeface="Open Sauce"/>
              </a:rPr>
              <a:t>to </a:t>
            </a:r>
            <a:r>
              <a:rPr lang="en-US" sz="2749" b="1">
                <a:solidFill>
                  <a:srgbClr val="00569E"/>
                </a:solidFill>
                <a:latin typeface="Open Sauce Bold"/>
                <a:ea typeface="Open Sauce Bold"/>
                <a:cs typeface="Open Sauce Bold"/>
                <a:sym typeface="Open Sauce Bold"/>
              </a:rPr>
              <a:t>3,817.18</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This is the highest spending cluster, consisting of high-value customers.</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Frequency</a:t>
            </a:r>
            <a:r>
              <a:rPr lang="en-US" sz="2749">
                <a:solidFill>
                  <a:srgbClr val="00569E"/>
                </a:solidFill>
                <a:latin typeface="Open Sauce"/>
                <a:ea typeface="Open Sauce"/>
                <a:cs typeface="Open Sauce"/>
                <a:sym typeface="Open Sauce"/>
              </a:rPr>
              <a:t>:</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frequency: </a:t>
            </a:r>
            <a:r>
              <a:rPr lang="en-US" sz="2749" b="1">
                <a:solidFill>
                  <a:srgbClr val="00569E"/>
                </a:solidFill>
                <a:latin typeface="Open Sauce Bold"/>
                <a:ea typeface="Open Sauce Bold"/>
                <a:cs typeface="Open Sauce Bold"/>
                <a:sym typeface="Open Sauce Bold"/>
              </a:rPr>
              <a:t>7.19</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Customers in this group have the highest interaction rates.</a:t>
            </a:r>
          </a:p>
          <a:p>
            <a:pPr marL="593724" lvl="1" indent="-296862" algn="l">
              <a:lnSpc>
                <a:spcPts val="3849"/>
              </a:lnSpc>
              <a:buFont typeface="Arial"/>
              <a:buChar char="•"/>
            </a:pPr>
            <a:r>
              <a:rPr lang="en-US" sz="2749" b="1">
                <a:solidFill>
                  <a:srgbClr val="00569E"/>
                </a:solidFill>
                <a:latin typeface="Open Sauce Bold"/>
                <a:ea typeface="Open Sauce Bold"/>
                <a:cs typeface="Open Sauce Bold"/>
                <a:sym typeface="Open Sauce Bold"/>
              </a:rPr>
              <a:t>Recency:</a:t>
            </a:r>
          </a:p>
          <a:p>
            <a:pPr marL="1187448" lvl="2" indent="-395816" algn="l">
              <a:lnSpc>
                <a:spcPts val="3849"/>
              </a:lnSpc>
              <a:buFont typeface="Arial"/>
              <a:buChar char="⚬"/>
            </a:pPr>
            <a:r>
              <a:rPr lang="en-US" sz="2749">
                <a:solidFill>
                  <a:srgbClr val="00569E"/>
                </a:solidFill>
                <a:latin typeface="Open Sauce"/>
                <a:ea typeface="Open Sauce"/>
                <a:cs typeface="Open Sauce"/>
                <a:sym typeface="Open Sauce"/>
              </a:rPr>
              <a:t>Average recency: </a:t>
            </a:r>
            <a:r>
              <a:rPr lang="en-US" sz="2749" b="1">
                <a:solidFill>
                  <a:srgbClr val="00569E"/>
                </a:solidFill>
                <a:latin typeface="Open Sauce Bold"/>
                <a:ea typeface="Open Sauce Bold"/>
                <a:cs typeface="Open Sauce Bold"/>
                <a:sym typeface="Open Sauce Bold"/>
              </a:rPr>
              <a:t>36.52</a:t>
            </a:r>
          </a:p>
          <a:p>
            <a:pPr marL="1187448" lvl="2" indent="-395816" algn="l">
              <a:lnSpc>
                <a:spcPts val="3849"/>
              </a:lnSpc>
              <a:spcBef>
                <a:spcPct val="0"/>
              </a:spcBef>
              <a:buFont typeface="Arial"/>
              <a:buChar char="⚬"/>
            </a:pPr>
            <a:r>
              <a:rPr lang="en-US" sz="2749">
                <a:solidFill>
                  <a:srgbClr val="00569E"/>
                </a:solidFill>
                <a:latin typeface="Open Sauce"/>
                <a:ea typeface="Open Sauce"/>
                <a:cs typeface="Open Sauce"/>
                <a:sym typeface="Open Sauce"/>
              </a:rPr>
              <a:t>These customers have engaged very recently, indicating strong activity</a:t>
            </a:r>
          </a:p>
        </p:txBody>
      </p:sp>
      <p:sp>
        <p:nvSpPr>
          <p:cNvPr id="13" name="TextBox 13"/>
          <p:cNvSpPr txBox="1"/>
          <p:nvPr/>
        </p:nvSpPr>
        <p:spPr>
          <a:xfrm>
            <a:off x="391803" y="8277543"/>
            <a:ext cx="17896197" cy="2313940"/>
          </a:xfrm>
          <a:prstGeom prst="rect">
            <a:avLst/>
          </a:prstGeom>
        </p:spPr>
        <p:txBody>
          <a:bodyPr lIns="0" tIns="0" rIns="0" bIns="0" rtlCol="0" anchor="t">
            <a:spAutoFit/>
          </a:bodyPr>
          <a:lstStyle/>
          <a:p>
            <a:pPr algn="l">
              <a:lnSpc>
                <a:spcPts val="3710"/>
              </a:lnSpc>
              <a:spcBef>
                <a:spcPct val="0"/>
              </a:spcBef>
            </a:pPr>
            <a:r>
              <a:rPr lang="en-US" sz="2650" b="1">
                <a:solidFill>
                  <a:srgbClr val="00569E"/>
                </a:solidFill>
                <a:latin typeface="Open Sauce Bold"/>
                <a:ea typeface="Open Sauce Bold"/>
                <a:cs typeface="Open Sauce Bold"/>
                <a:sym typeface="Open Sauce Bold"/>
              </a:rPr>
              <a:t>Suggested Actions:</a:t>
            </a:r>
          </a:p>
          <a:p>
            <a:pPr marL="572136" lvl="1" indent="-286068" algn="l">
              <a:lnSpc>
                <a:spcPts val="3710"/>
              </a:lnSpc>
              <a:spcBef>
                <a:spcPct val="0"/>
              </a:spcBef>
              <a:buFont typeface="Arial"/>
              <a:buChar char="•"/>
            </a:pPr>
            <a:r>
              <a:rPr lang="en-US" sz="2650" b="1">
                <a:solidFill>
                  <a:srgbClr val="00569E"/>
                </a:solidFill>
                <a:latin typeface="Open Sauce Bold"/>
                <a:ea typeface="Open Sauce Bold"/>
                <a:cs typeface="Open Sauce Bold"/>
                <a:sym typeface="Open Sauce Bold"/>
              </a:rPr>
              <a:t>Loyalty Programs:</a:t>
            </a:r>
            <a:r>
              <a:rPr lang="en-US" sz="2650">
                <a:solidFill>
                  <a:srgbClr val="00569E"/>
                </a:solidFill>
                <a:latin typeface="Open Sauce"/>
                <a:ea typeface="Open Sauce"/>
                <a:cs typeface="Open Sauce"/>
                <a:sym typeface="Open Sauce"/>
              </a:rPr>
              <a:t> Introduce exclusive deals and loyalty rewards to retain this valuable segment.</a:t>
            </a:r>
          </a:p>
          <a:p>
            <a:pPr marL="572136" lvl="1" indent="-286068" algn="l">
              <a:lnSpc>
                <a:spcPts val="3710"/>
              </a:lnSpc>
              <a:spcBef>
                <a:spcPct val="0"/>
              </a:spcBef>
              <a:buFont typeface="Arial"/>
              <a:buChar char="•"/>
            </a:pPr>
            <a:r>
              <a:rPr lang="en-US" sz="2650" b="1">
                <a:solidFill>
                  <a:srgbClr val="00569E"/>
                </a:solidFill>
                <a:latin typeface="Open Sauce Bold"/>
                <a:ea typeface="Open Sauce Bold"/>
                <a:cs typeface="Open Sauce Bold"/>
                <a:sym typeface="Open Sauce Bold"/>
              </a:rPr>
              <a:t>Personalized Marketing:</a:t>
            </a:r>
            <a:r>
              <a:rPr lang="en-US" sz="2650">
                <a:solidFill>
                  <a:srgbClr val="00569E"/>
                </a:solidFill>
                <a:latin typeface="Open Sauce"/>
                <a:ea typeface="Open Sauce"/>
                <a:cs typeface="Open Sauce"/>
                <a:sym typeface="Open Sauce"/>
              </a:rPr>
              <a:t> Focus on personalized campaigns and exclusive offers to enhance customer experience.</a:t>
            </a:r>
          </a:p>
          <a:p>
            <a:pPr algn="l">
              <a:lnSpc>
                <a:spcPts val="3710"/>
              </a:lnSpc>
              <a:spcBef>
                <a:spcPct val="0"/>
              </a:spcBef>
            </a:pPr>
            <a:endParaRPr lang="en-US" sz="2650">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353801" y="1028700"/>
            <a:ext cx="6871514" cy="65532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0" y="1712068"/>
            <a:ext cx="11556443" cy="6547485"/>
          </a:xfrm>
          <a:prstGeom prst="rect">
            <a:avLst/>
          </a:prstGeom>
        </p:spPr>
        <p:txBody>
          <a:bodyPr lIns="0" tIns="0" rIns="0" bIns="0" rtlCol="0" anchor="t">
            <a:spAutoFit/>
          </a:bodyPr>
          <a:lstStyle/>
          <a:p>
            <a:pPr algn="l">
              <a:lnSpc>
                <a:spcPts val="3989"/>
              </a:lnSpc>
            </a:pPr>
            <a:r>
              <a:rPr lang="en-US" sz="2849">
                <a:solidFill>
                  <a:srgbClr val="00569E"/>
                </a:solidFill>
                <a:latin typeface="Open Sauce"/>
                <a:ea typeface="Open Sauce"/>
                <a:cs typeface="Open Sauce"/>
                <a:sym typeface="Open Sauce"/>
              </a:rPr>
              <a:t> Cluster 2 (Green): "Low-Value, Low Frequency, Active Recency"</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Monetary Value:</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value: </a:t>
            </a:r>
            <a:r>
              <a:rPr lang="en-US" sz="2849" b="1">
                <a:solidFill>
                  <a:srgbClr val="00569E"/>
                </a:solidFill>
                <a:latin typeface="Open Sauce Bold"/>
                <a:ea typeface="Open Sauce Bold"/>
                <a:cs typeface="Open Sauce Bold"/>
                <a:sym typeface="Open Sauce Bold"/>
              </a:rPr>
              <a:t>416.34</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Range: </a:t>
            </a:r>
            <a:r>
              <a:rPr lang="en-US" sz="2849" b="1">
                <a:solidFill>
                  <a:srgbClr val="00569E"/>
                </a:solidFill>
                <a:latin typeface="Open Sauce Bold"/>
                <a:ea typeface="Open Sauce Bold"/>
                <a:cs typeface="Open Sauce Bold"/>
                <a:sym typeface="Open Sauce Bold"/>
              </a:rPr>
              <a:t>3.75 </a:t>
            </a:r>
            <a:r>
              <a:rPr lang="en-US" sz="2849">
                <a:solidFill>
                  <a:srgbClr val="00569E"/>
                </a:solidFill>
                <a:latin typeface="Open Sauce"/>
                <a:ea typeface="Open Sauce"/>
                <a:cs typeface="Open Sauce"/>
                <a:sym typeface="Open Sauce"/>
              </a:rPr>
              <a:t>to </a:t>
            </a:r>
            <a:r>
              <a:rPr lang="en-US" sz="2849" b="1">
                <a:solidFill>
                  <a:srgbClr val="00569E"/>
                </a:solidFill>
                <a:latin typeface="Open Sauce Bold"/>
                <a:ea typeface="Open Sauce Bold"/>
                <a:cs typeface="Open Sauce Bold"/>
                <a:sym typeface="Open Sauce Bold"/>
              </a:rPr>
              <a:t>1,399.36</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Lowest monetary value among the clusters.</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Frequency:</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frequency: </a:t>
            </a:r>
            <a:r>
              <a:rPr lang="en-US" sz="2849" b="1">
                <a:solidFill>
                  <a:srgbClr val="00569E"/>
                </a:solidFill>
                <a:latin typeface="Open Sauce Bold"/>
                <a:ea typeface="Open Sauce Bold"/>
                <a:cs typeface="Open Sauce Bold"/>
                <a:sym typeface="Open Sauce Bold"/>
              </a:rPr>
              <a:t>1.63</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Customers engage infrequently, with only </a:t>
            </a:r>
            <a:r>
              <a:rPr lang="en-US" sz="2849" b="1">
                <a:solidFill>
                  <a:srgbClr val="00569E"/>
                </a:solidFill>
                <a:latin typeface="Open Sauce Bold"/>
                <a:ea typeface="Open Sauce Bold"/>
                <a:cs typeface="Open Sauce Bold"/>
                <a:sym typeface="Open Sauce Bold"/>
              </a:rPr>
              <a:t>1 </a:t>
            </a:r>
            <a:r>
              <a:rPr lang="en-US" sz="2849">
                <a:solidFill>
                  <a:srgbClr val="00569E"/>
                </a:solidFill>
                <a:latin typeface="Open Sauce"/>
                <a:ea typeface="Open Sauce"/>
                <a:cs typeface="Open Sauce"/>
                <a:sym typeface="Open Sauce"/>
              </a:rPr>
              <a:t>to </a:t>
            </a:r>
            <a:r>
              <a:rPr lang="en-US" sz="2849" b="1">
                <a:solidFill>
                  <a:srgbClr val="00569E"/>
                </a:solidFill>
                <a:latin typeface="Open Sauce Bold"/>
                <a:ea typeface="Open Sauce Bold"/>
                <a:cs typeface="Open Sauce Bold"/>
                <a:sym typeface="Open Sauce Bold"/>
              </a:rPr>
              <a:t>2 </a:t>
            </a:r>
            <a:r>
              <a:rPr lang="en-US" sz="2849">
                <a:solidFill>
                  <a:srgbClr val="00569E"/>
                </a:solidFill>
                <a:latin typeface="Open Sauce"/>
                <a:ea typeface="Open Sauce"/>
                <a:cs typeface="Open Sauce"/>
                <a:sym typeface="Open Sauce"/>
              </a:rPr>
              <a:t>purchases on average.</a:t>
            </a:r>
          </a:p>
          <a:p>
            <a:pPr marL="615313" lvl="1" indent="-307657" algn="l">
              <a:lnSpc>
                <a:spcPts val="3989"/>
              </a:lnSpc>
              <a:buFont typeface="Arial"/>
              <a:buChar char="•"/>
            </a:pPr>
            <a:r>
              <a:rPr lang="en-US" sz="2849" b="1">
                <a:solidFill>
                  <a:srgbClr val="00569E"/>
                </a:solidFill>
                <a:latin typeface="Open Sauce Bold"/>
                <a:ea typeface="Open Sauce Bold"/>
                <a:cs typeface="Open Sauce Bold"/>
                <a:sym typeface="Open Sauce Bold"/>
              </a:rPr>
              <a:t>Recency:</a:t>
            </a:r>
          </a:p>
          <a:p>
            <a:pPr marL="1230627" lvl="2" indent="-410209" algn="l">
              <a:lnSpc>
                <a:spcPts val="3989"/>
              </a:lnSpc>
              <a:buFont typeface="Arial"/>
              <a:buChar char="⚬"/>
            </a:pPr>
            <a:r>
              <a:rPr lang="en-US" sz="2849">
                <a:solidFill>
                  <a:srgbClr val="00569E"/>
                </a:solidFill>
                <a:latin typeface="Open Sauce"/>
                <a:ea typeface="Open Sauce"/>
                <a:cs typeface="Open Sauce"/>
                <a:sym typeface="Open Sauce"/>
              </a:rPr>
              <a:t>Average recency: </a:t>
            </a:r>
            <a:r>
              <a:rPr lang="en-US" sz="2849" b="1">
                <a:solidFill>
                  <a:srgbClr val="00569E"/>
                </a:solidFill>
                <a:latin typeface="Open Sauce Bold"/>
                <a:ea typeface="Open Sauce Bold"/>
                <a:cs typeface="Open Sauce Bold"/>
                <a:sym typeface="Open Sauce Bold"/>
              </a:rPr>
              <a:t>56.01</a:t>
            </a:r>
          </a:p>
          <a:p>
            <a:pPr marL="1230627" lvl="2" indent="-410209" algn="l">
              <a:lnSpc>
                <a:spcPts val="3989"/>
              </a:lnSpc>
              <a:spcBef>
                <a:spcPct val="0"/>
              </a:spcBef>
              <a:buFont typeface="Arial"/>
              <a:buChar char="⚬"/>
            </a:pPr>
            <a:r>
              <a:rPr lang="en-US" sz="2849">
                <a:solidFill>
                  <a:srgbClr val="00569E"/>
                </a:solidFill>
                <a:latin typeface="Open Sauce"/>
                <a:ea typeface="Open Sauce"/>
                <a:cs typeface="Open Sauce"/>
                <a:sym typeface="Open Sauce"/>
              </a:rPr>
              <a:t>These customers have been active in recent times, presenting potential for re-engagement.</a:t>
            </a:r>
          </a:p>
        </p:txBody>
      </p:sp>
      <p:sp>
        <p:nvSpPr>
          <p:cNvPr id="13" name="TextBox 13"/>
          <p:cNvSpPr txBox="1"/>
          <p:nvPr/>
        </p:nvSpPr>
        <p:spPr>
          <a:xfrm>
            <a:off x="454490" y="8497678"/>
            <a:ext cx="17833510" cy="2128520"/>
          </a:xfrm>
          <a:prstGeom prst="rect">
            <a:avLst/>
          </a:prstGeom>
        </p:spPr>
        <p:txBody>
          <a:bodyPr lIns="0" tIns="0" rIns="0" bIns="0" rtlCol="0" anchor="t">
            <a:spAutoFit/>
          </a:bodyPr>
          <a:lstStyle/>
          <a:p>
            <a:pPr algn="l">
              <a:lnSpc>
                <a:spcPts val="3430"/>
              </a:lnSpc>
              <a:spcBef>
                <a:spcPct val="0"/>
              </a:spcBef>
            </a:pPr>
            <a:r>
              <a:rPr lang="en-US" sz="2450" b="1">
                <a:solidFill>
                  <a:srgbClr val="00569E"/>
                </a:solidFill>
                <a:latin typeface="Open Sauce Bold"/>
                <a:ea typeface="Open Sauce Bold"/>
                <a:cs typeface="Open Sauce Bold"/>
                <a:sym typeface="Open Sauce Bold"/>
              </a:rPr>
              <a:t>Suggested Actions:</a:t>
            </a:r>
          </a:p>
          <a:p>
            <a:pPr marL="528957" lvl="1" indent="-264479" algn="l">
              <a:lnSpc>
                <a:spcPts val="3430"/>
              </a:lnSpc>
              <a:spcBef>
                <a:spcPct val="0"/>
              </a:spcBef>
              <a:buFont typeface="Arial"/>
              <a:buChar char="•"/>
            </a:pPr>
            <a:r>
              <a:rPr lang="en-US" sz="2450" b="1">
                <a:solidFill>
                  <a:srgbClr val="00569E"/>
                </a:solidFill>
                <a:latin typeface="Open Sauce Bold"/>
                <a:ea typeface="Open Sauce Bold"/>
                <a:cs typeface="Open Sauce Bold"/>
                <a:sym typeface="Open Sauce Bold"/>
              </a:rPr>
              <a:t>Educational Campaigns:</a:t>
            </a:r>
            <a:r>
              <a:rPr lang="en-US" sz="2450">
                <a:solidFill>
                  <a:srgbClr val="00569E"/>
                </a:solidFill>
                <a:latin typeface="Open Sauce"/>
                <a:ea typeface="Open Sauce"/>
                <a:cs typeface="Open Sauce"/>
                <a:sym typeface="Open Sauce"/>
              </a:rPr>
              <a:t> Use awareness campaigns to inform them about products and promotions.</a:t>
            </a:r>
          </a:p>
          <a:p>
            <a:pPr marL="528957" lvl="1" indent="-264479" algn="l">
              <a:lnSpc>
                <a:spcPts val="3430"/>
              </a:lnSpc>
              <a:spcBef>
                <a:spcPct val="0"/>
              </a:spcBef>
              <a:buFont typeface="Arial"/>
              <a:buChar char="•"/>
            </a:pPr>
            <a:r>
              <a:rPr lang="en-US" sz="2450" b="1">
                <a:solidFill>
                  <a:srgbClr val="00569E"/>
                </a:solidFill>
                <a:latin typeface="Open Sauce Bold"/>
                <a:ea typeface="Open Sauce Bold"/>
                <a:cs typeface="Open Sauce Bold"/>
                <a:sym typeface="Open Sauce Bold"/>
              </a:rPr>
              <a:t>Incentivize Engagement:</a:t>
            </a:r>
            <a:r>
              <a:rPr lang="en-US" sz="2450">
                <a:solidFill>
                  <a:srgbClr val="00569E"/>
                </a:solidFill>
                <a:latin typeface="Open Sauce"/>
                <a:ea typeface="Open Sauce"/>
                <a:cs typeface="Open Sauce"/>
                <a:sym typeface="Open Sauce"/>
              </a:rPr>
              <a:t> Implement bundle offers or small discounts to increase purchase frequency and boost their average spending.</a:t>
            </a:r>
          </a:p>
          <a:p>
            <a:pPr algn="l">
              <a:lnSpc>
                <a:spcPts val="3430"/>
              </a:lnSpc>
              <a:spcBef>
                <a:spcPct val="0"/>
              </a:spcBef>
            </a:pPr>
            <a:endParaRPr lang="en-US" sz="2450">
              <a:solidFill>
                <a:srgbClr val="00569E"/>
              </a:solidFill>
              <a:latin typeface="Open Sauce"/>
              <a:ea typeface="Open Sauce"/>
              <a:cs typeface="Open Sauce"/>
              <a:sym typeface="Open Sauce"/>
            </a:endParaRPr>
          </a:p>
        </p:txBody>
      </p:sp>
      <p:sp>
        <p:nvSpPr>
          <p:cNvPr id="14" name="TextBox 14"/>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INSGHTS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11353801" y="1028700"/>
            <a:ext cx="6871514" cy="6400800"/>
          </a:xfrm>
          <a:custGeom>
            <a:avLst/>
            <a:gdLst/>
            <a:ahLst/>
            <a:cxnLst/>
            <a:rect l="l" t="t" r="r" b="b"/>
            <a:pathLst>
              <a:path w="6668871" h="4976645">
                <a:moveTo>
                  <a:pt x="0" y="0"/>
                </a:moveTo>
                <a:lnTo>
                  <a:pt x="6668870" y="0"/>
                </a:lnTo>
                <a:lnTo>
                  <a:pt x="6668870" y="4976645"/>
                </a:lnTo>
                <a:lnTo>
                  <a:pt x="0" y="4976645"/>
                </a:lnTo>
                <a:lnTo>
                  <a:pt x="0" y="0"/>
                </a:lnTo>
                <a:close/>
              </a:path>
            </a:pathLst>
          </a:custGeom>
          <a:blipFill>
            <a:blip r:embed="rId2"/>
            <a:stretch>
              <a:fillRect/>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Visualization</a:t>
            </a:r>
          </a:p>
        </p:txBody>
      </p:sp>
      <p:sp>
        <p:nvSpPr>
          <p:cNvPr id="13" name="TextBox 13"/>
          <p:cNvSpPr txBox="1"/>
          <p:nvPr/>
        </p:nvSpPr>
        <p:spPr>
          <a:xfrm>
            <a:off x="0" y="1721593"/>
            <a:ext cx="11556443" cy="6047740"/>
          </a:xfrm>
          <a:prstGeom prst="rect">
            <a:avLst/>
          </a:prstGeom>
        </p:spPr>
        <p:txBody>
          <a:bodyPr lIns="0" tIns="0" rIns="0" bIns="0" rtlCol="0" anchor="t">
            <a:spAutoFit/>
          </a:bodyPr>
          <a:lstStyle/>
          <a:p>
            <a:pPr algn="l">
              <a:lnSpc>
                <a:spcPts val="3709"/>
              </a:lnSpc>
            </a:pPr>
            <a:r>
              <a:rPr lang="en-US" sz="2649">
                <a:solidFill>
                  <a:srgbClr val="00569E"/>
                </a:solidFill>
                <a:latin typeface="Open Sauce"/>
                <a:ea typeface="Open Sauce"/>
                <a:cs typeface="Open Sauce"/>
                <a:sym typeface="Open Sauce"/>
              </a:rPr>
              <a:t>Cluster 3 (Red): "Low-Value, Infrequent, Very Inactive Recency"</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Monetary Value:</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value: </a:t>
            </a:r>
            <a:r>
              <a:rPr lang="en-US" sz="2649" b="1">
                <a:solidFill>
                  <a:srgbClr val="00569E"/>
                </a:solidFill>
                <a:latin typeface="Open Sauce Bold"/>
                <a:ea typeface="Open Sauce Bold"/>
                <a:cs typeface="Open Sauce Bold"/>
                <a:sym typeface="Open Sauce Bold"/>
              </a:rPr>
              <a:t>391.68</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Range: </a:t>
            </a:r>
            <a:r>
              <a:rPr lang="en-US" sz="2649" b="1">
                <a:solidFill>
                  <a:srgbClr val="00569E"/>
                </a:solidFill>
                <a:latin typeface="Open Sauce Bold"/>
                <a:ea typeface="Open Sauce Bold"/>
                <a:cs typeface="Open Sauce Bold"/>
                <a:sym typeface="Open Sauce Bold"/>
              </a:rPr>
              <a:t>1.55 </a:t>
            </a:r>
            <a:r>
              <a:rPr lang="en-US" sz="2649">
                <a:solidFill>
                  <a:srgbClr val="00569E"/>
                </a:solidFill>
                <a:latin typeface="Open Sauce"/>
                <a:ea typeface="Open Sauce"/>
                <a:cs typeface="Open Sauce"/>
                <a:sym typeface="Open Sauce"/>
              </a:rPr>
              <a:t>to </a:t>
            </a:r>
            <a:r>
              <a:rPr lang="en-US" sz="2649" b="1">
                <a:solidFill>
                  <a:srgbClr val="00569E"/>
                </a:solidFill>
                <a:latin typeface="Open Sauce Bold"/>
                <a:ea typeface="Open Sauce Bold"/>
                <a:cs typeface="Open Sauce Bold"/>
                <a:sym typeface="Open Sauce Bold"/>
              </a:rPr>
              <a:t>3,537.82</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Spending patterns are very low, similar to Cluster </a:t>
            </a:r>
            <a:r>
              <a:rPr lang="en-US" sz="2649" b="1">
                <a:solidFill>
                  <a:srgbClr val="00569E"/>
                </a:solidFill>
                <a:latin typeface="Open Sauce Bold"/>
                <a:ea typeface="Open Sauce Bold"/>
                <a:cs typeface="Open Sauce Bold"/>
                <a:sym typeface="Open Sauce Bold"/>
              </a:rPr>
              <a:t>2</a:t>
            </a:r>
            <a:r>
              <a:rPr lang="en-US" sz="2649">
                <a:solidFill>
                  <a:srgbClr val="00569E"/>
                </a:solidFill>
                <a:latin typeface="Open Sauce"/>
                <a:ea typeface="Open Sauce"/>
                <a:cs typeface="Open Sauce"/>
                <a:sym typeface="Open Sauce"/>
              </a:rPr>
              <a:t>.</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Frequency</a:t>
            </a:r>
            <a:r>
              <a:rPr lang="en-US" sz="2649">
                <a:solidFill>
                  <a:srgbClr val="00569E"/>
                </a:solidFill>
                <a:latin typeface="Open Sauce"/>
                <a:ea typeface="Open Sauce"/>
                <a:cs typeface="Open Sauce"/>
                <a:sym typeface="Open Sauce"/>
              </a:rPr>
              <a:t>:</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frequency: </a:t>
            </a:r>
            <a:r>
              <a:rPr lang="en-US" sz="2649" b="1">
                <a:solidFill>
                  <a:srgbClr val="00569E"/>
                </a:solidFill>
                <a:latin typeface="Open Sauce Bold"/>
                <a:ea typeface="Open Sauce Bold"/>
                <a:cs typeface="Open Sauce Bold"/>
                <a:sym typeface="Open Sauce Bold"/>
              </a:rPr>
              <a:t>1.43</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Customers engage infrequently, with very low interaction rates.</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Recency</a:t>
            </a:r>
            <a:r>
              <a:rPr lang="en-US" sz="2649">
                <a:solidFill>
                  <a:srgbClr val="00569E"/>
                </a:solidFill>
                <a:latin typeface="Open Sauce"/>
                <a:ea typeface="Open Sauce"/>
                <a:cs typeface="Open Sauce"/>
                <a:sym typeface="Open Sauce"/>
              </a:rPr>
              <a:t>:</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Average recency: </a:t>
            </a:r>
            <a:r>
              <a:rPr lang="en-US" sz="2649" b="1">
                <a:solidFill>
                  <a:srgbClr val="00569E"/>
                </a:solidFill>
                <a:latin typeface="Open Sauce Bold"/>
                <a:ea typeface="Open Sauce Bold"/>
                <a:cs typeface="Open Sauce Bold"/>
                <a:sym typeface="Open Sauce Bold"/>
              </a:rPr>
              <a:t>253.57</a:t>
            </a:r>
          </a:p>
          <a:p>
            <a:pPr marL="1144269" lvl="2" indent="-381423" algn="l">
              <a:lnSpc>
                <a:spcPts val="3709"/>
              </a:lnSpc>
              <a:spcBef>
                <a:spcPct val="0"/>
              </a:spcBef>
              <a:buFont typeface="Arial"/>
              <a:buChar char="⚬"/>
            </a:pPr>
            <a:r>
              <a:rPr lang="en-US" sz="2649">
                <a:solidFill>
                  <a:srgbClr val="00569E"/>
                </a:solidFill>
                <a:latin typeface="Open Sauce"/>
                <a:ea typeface="Open Sauce"/>
                <a:cs typeface="Open Sauce"/>
                <a:sym typeface="Open Sauce"/>
              </a:rPr>
              <a:t>Highest recency value across all clusters, indicating these customers have not been active for a significant amount of time.</a:t>
            </a:r>
          </a:p>
        </p:txBody>
      </p:sp>
      <p:sp>
        <p:nvSpPr>
          <p:cNvPr id="14" name="TextBox 14"/>
          <p:cNvSpPr txBox="1"/>
          <p:nvPr/>
        </p:nvSpPr>
        <p:spPr>
          <a:xfrm>
            <a:off x="262182" y="8007458"/>
            <a:ext cx="17833510" cy="2557145"/>
          </a:xfrm>
          <a:prstGeom prst="rect">
            <a:avLst/>
          </a:prstGeom>
        </p:spPr>
        <p:txBody>
          <a:bodyPr lIns="0" tIns="0" rIns="0" bIns="0" rtlCol="0" anchor="t">
            <a:spAutoFit/>
          </a:bodyPr>
          <a:lstStyle/>
          <a:p>
            <a:pPr algn="l">
              <a:lnSpc>
                <a:spcPts val="3430"/>
              </a:lnSpc>
            </a:pPr>
            <a:r>
              <a:rPr lang="en-US" sz="2450" b="1">
                <a:solidFill>
                  <a:srgbClr val="00569E"/>
                </a:solidFill>
                <a:latin typeface="Open Sauce Bold"/>
                <a:ea typeface="Open Sauce Bold"/>
                <a:cs typeface="Open Sauce Bold"/>
                <a:sym typeface="Open Sauce Bold"/>
              </a:rPr>
              <a:t>Suggested Actions:</a:t>
            </a:r>
          </a:p>
          <a:p>
            <a:pPr marL="528957" lvl="1" indent="-264479" algn="l">
              <a:lnSpc>
                <a:spcPts val="3430"/>
              </a:lnSpc>
              <a:buFont typeface="Arial"/>
              <a:buChar char="•"/>
            </a:pPr>
            <a:r>
              <a:rPr lang="en-US" sz="2450" b="1">
                <a:solidFill>
                  <a:srgbClr val="00569E"/>
                </a:solidFill>
                <a:latin typeface="Open Sauce Bold"/>
                <a:ea typeface="Open Sauce Bold"/>
                <a:cs typeface="Open Sauce Bold"/>
                <a:sym typeface="Open Sauce Bold"/>
              </a:rPr>
              <a:t>Reactivation Campaigns:</a:t>
            </a:r>
            <a:r>
              <a:rPr lang="en-US" sz="2450">
                <a:solidFill>
                  <a:srgbClr val="00569E"/>
                </a:solidFill>
                <a:latin typeface="Open Sauce"/>
                <a:ea typeface="Open Sauce"/>
                <a:cs typeface="Open Sauce"/>
                <a:sym typeface="Open Sauce"/>
              </a:rPr>
              <a:t> Utilize re-engagement discounts or personalized emails to understand why these customers became inactive.</a:t>
            </a:r>
          </a:p>
          <a:p>
            <a:pPr marL="528957" lvl="1" indent="-264479" algn="l">
              <a:lnSpc>
                <a:spcPts val="3430"/>
              </a:lnSpc>
              <a:buFont typeface="Arial"/>
              <a:buChar char="•"/>
            </a:pPr>
            <a:r>
              <a:rPr lang="en-US" sz="2450" b="1">
                <a:solidFill>
                  <a:srgbClr val="00569E"/>
                </a:solidFill>
                <a:latin typeface="Open Sauce Bold"/>
                <a:ea typeface="Open Sauce Bold"/>
                <a:cs typeface="Open Sauce Bold"/>
                <a:sym typeface="Open Sauce Bold"/>
              </a:rPr>
              <a:t>Surveys &amp; Feedback: </a:t>
            </a:r>
            <a:r>
              <a:rPr lang="en-US" sz="2450">
                <a:solidFill>
                  <a:srgbClr val="00569E"/>
                </a:solidFill>
                <a:latin typeface="Open Sauce"/>
                <a:ea typeface="Open Sauce"/>
                <a:cs typeface="Open Sauce"/>
                <a:sym typeface="Open Sauce"/>
              </a:rPr>
              <a:t>Conduct surveys to gather insights on their disengagement and identify areas for improvement.</a:t>
            </a:r>
          </a:p>
          <a:p>
            <a:pPr algn="l">
              <a:lnSpc>
                <a:spcPts val="3430"/>
              </a:lnSpc>
              <a:spcBef>
                <a:spcPct val="0"/>
              </a:spcBef>
            </a:pPr>
            <a:endParaRPr lang="en-US" sz="2450">
              <a:solidFill>
                <a:srgbClr val="00569E"/>
              </a:solidFill>
              <a:latin typeface="Open Sauce"/>
              <a:ea typeface="Open Sauce"/>
              <a:cs typeface="Open Sauce"/>
              <a:sym typeface="Open Sau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80094" y="4534852"/>
            <a:ext cx="11727811" cy="1207770"/>
          </a:xfrm>
          <a:prstGeom prst="rect">
            <a:avLst/>
          </a:prstGeom>
        </p:spPr>
        <p:txBody>
          <a:bodyPr lIns="0" tIns="0" rIns="0" bIns="0" rtlCol="0" anchor="t">
            <a:spAutoFit/>
          </a:bodyPr>
          <a:lstStyle/>
          <a:p>
            <a:pPr algn="ctr">
              <a:lnSpc>
                <a:spcPts val="9403"/>
              </a:lnSpc>
            </a:pPr>
            <a:r>
              <a:rPr lang="en-US" sz="7836" b="1">
                <a:solidFill>
                  <a:srgbClr val="FFFFFF"/>
                </a:solidFill>
                <a:latin typeface="Now Bold"/>
                <a:ea typeface="Now Bold"/>
                <a:cs typeface="Now Bold"/>
                <a:sym typeface="Now Bold"/>
              </a:rPr>
              <a:t>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931" y="-830277"/>
            <a:ext cx="10589798" cy="2314575"/>
            <a:chOff x="0" y="0"/>
            <a:chExt cx="2789082" cy="609600"/>
          </a:xfrm>
        </p:grpSpPr>
        <p:sp>
          <p:nvSpPr>
            <p:cNvPr id="3" name="Freeform 3"/>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9556745" y="-9566"/>
            <a:ext cx="1066666" cy="1493864"/>
            <a:chOff x="0" y="0"/>
            <a:chExt cx="435274" cy="609600"/>
          </a:xfrm>
        </p:grpSpPr>
        <p:sp>
          <p:nvSpPr>
            <p:cNvPr id="6" name="Freeform 6"/>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8528023" y="-830277"/>
            <a:ext cx="1652680" cy="2314575"/>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Freeform 11"/>
          <p:cNvSpPr/>
          <p:nvPr/>
        </p:nvSpPr>
        <p:spPr>
          <a:xfrm>
            <a:off x="0" y="2308860"/>
            <a:ext cx="18122877" cy="7978140"/>
          </a:xfrm>
          <a:custGeom>
            <a:avLst/>
            <a:gdLst/>
            <a:ahLst/>
            <a:cxnLst/>
            <a:rect l="l" t="t" r="r" b="b"/>
            <a:pathLst>
              <a:path w="18122877" h="7978140">
                <a:moveTo>
                  <a:pt x="0" y="0"/>
                </a:moveTo>
                <a:lnTo>
                  <a:pt x="18122877" y="0"/>
                </a:lnTo>
                <a:lnTo>
                  <a:pt x="18122877" y="7978140"/>
                </a:lnTo>
                <a:lnTo>
                  <a:pt x="0" y="7978140"/>
                </a:lnTo>
                <a:lnTo>
                  <a:pt x="0" y="0"/>
                </a:lnTo>
                <a:close/>
              </a:path>
            </a:pathLst>
          </a:custGeom>
          <a:blipFill>
            <a:blip r:embed="rId2"/>
            <a:stretch>
              <a:fillRect r="-911"/>
            </a:stretch>
          </a:blipFill>
        </p:spPr>
      </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KEY TAKEAWAYS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931" y="-830277"/>
            <a:ext cx="10589798" cy="2314575"/>
            <a:chOff x="0" y="0"/>
            <a:chExt cx="2789082" cy="609600"/>
          </a:xfrm>
        </p:grpSpPr>
        <p:sp>
          <p:nvSpPr>
            <p:cNvPr id="3" name="Freeform 3"/>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11013937" y="327011"/>
            <a:ext cx="7449489" cy="6924260"/>
          </a:xfrm>
          <a:custGeom>
            <a:avLst/>
            <a:gdLst/>
            <a:ahLst/>
            <a:cxnLst/>
            <a:rect l="l" t="t" r="r" b="b"/>
            <a:pathLst>
              <a:path w="7449489" h="6924260">
                <a:moveTo>
                  <a:pt x="0" y="0"/>
                </a:moveTo>
                <a:lnTo>
                  <a:pt x="7449489" y="0"/>
                </a:lnTo>
                <a:lnTo>
                  <a:pt x="7449489" y="6924259"/>
                </a:lnTo>
                <a:lnTo>
                  <a:pt x="0" y="6924259"/>
                </a:lnTo>
                <a:lnTo>
                  <a:pt x="0" y="0"/>
                </a:lnTo>
                <a:close/>
              </a:path>
            </a:pathLst>
          </a:custGeom>
          <a:blipFill>
            <a:blip r:embed="rId2"/>
            <a:stretch>
              <a:fillRect l="-16186"/>
            </a:stretch>
          </a:blipFill>
        </p:spPr>
      </p:sp>
      <p:grpSp>
        <p:nvGrpSpPr>
          <p:cNvPr id="6" name="Group 6"/>
          <p:cNvGrpSpPr/>
          <p:nvPr/>
        </p:nvGrpSpPr>
        <p:grpSpPr>
          <a:xfrm>
            <a:off x="9556745" y="-9566"/>
            <a:ext cx="1066666" cy="1493864"/>
            <a:chOff x="0" y="0"/>
            <a:chExt cx="435274" cy="609600"/>
          </a:xfrm>
        </p:grpSpPr>
        <p:sp>
          <p:nvSpPr>
            <p:cNvPr id="7" name="Freeform 7"/>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8" name="TextBox 8"/>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9" name="Group 9"/>
          <p:cNvGrpSpPr/>
          <p:nvPr/>
        </p:nvGrpSpPr>
        <p:grpSpPr>
          <a:xfrm>
            <a:off x="8528023" y="-830277"/>
            <a:ext cx="1652680" cy="2314575"/>
            <a:chOff x="0" y="0"/>
            <a:chExt cx="435274" cy="609600"/>
          </a:xfrm>
        </p:grpSpPr>
        <p:sp>
          <p:nvSpPr>
            <p:cNvPr id="10" name="Freeform 10"/>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1" name="TextBox 11"/>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2" name="TextBox 12"/>
          <p:cNvSpPr txBox="1"/>
          <p:nvPr/>
        </p:nvSpPr>
        <p:spPr>
          <a:xfrm>
            <a:off x="262182" y="212711"/>
            <a:ext cx="8265841" cy="975623"/>
          </a:xfrm>
          <a:prstGeom prst="rect">
            <a:avLst/>
          </a:prstGeom>
        </p:spPr>
        <p:txBody>
          <a:bodyPr lIns="0" tIns="0" rIns="0" bIns="0" rtlCol="0" anchor="t">
            <a:spAutoFit/>
          </a:bodyPr>
          <a:lstStyle/>
          <a:p>
            <a:pPr algn="ctr">
              <a:lnSpc>
                <a:spcPts val="7913"/>
              </a:lnSpc>
              <a:spcBef>
                <a:spcPct val="0"/>
              </a:spcBef>
            </a:pPr>
            <a:r>
              <a:rPr lang="en-US" sz="5652" b="1">
                <a:solidFill>
                  <a:srgbClr val="FFFFFF"/>
                </a:solidFill>
                <a:latin typeface="Open Sauce Bold"/>
                <a:ea typeface="Open Sauce Bold"/>
                <a:cs typeface="Open Sauce Bold"/>
                <a:sym typeface="Open Sauce Bold"/>
              </a:rPr>
              <a:t>KEY TAKEAWAYS</a:t>
            </a:r>
          </a:p>
        </p:txBody>
      </p:sp>
      <p:sp>
        <p:nvSpPr>
          <p:cNvPr id="13" name="TextBox 13"/>
          <p:cNvSpPr txBox="1"/>
          <p:nvPr/>
        </p:nvSpPr>
        <p:spPr>
          <a:xfrm>
            <a:off x="0" y="1702543"/>
            <a:ext cx="11556443" cy="7168515"/>
          </a:xfrm>
          <a:prstGeom prst="rect">
            <a:avLst/>
          </a:prstGeom>
        </p:spPr>
        <p:txBody>
          <a:bodyPr lIns="0" tIns="0" rIns="0" bIns="0" rtlCol="0" anchor="t">
            <a:spAutoFit/>
          </a:bodyPr>
          <a:lstStyle/>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 0 (Blue)</a:t>
            </a:r>
            <a:r>
              <a:rPr lang="en-US" sz="3149">
                <a:solidFill>
                  <a:srgbClr val="00569E"/>
                </a:solidFill>
                <a:latin typeface="Open Sauce"/>
                <a:ea typeface="Open Sauce"/>
                <a:cs typeface="Open Sauce"/>
                <a:sym typeface="Open Sauce"/>
              </a:rPr>
              <a:t> represents a </a:t>
            </a:r>
            <a:r>
              <a:rPr lang="en-US" sz="3149" b="1">
                <a:solidFill>
                  <a:srgbClr val="00569E"/>
                </a:solidFill>
                <a:latin typeface="Open Sauce Bold"/>
                <a:ea typeface="Open Sauce Bold"/>
                <a:cs typeface="Open Sauce Bold"/>
                <a:sym typeface="Open Sauce Bold"/>
              </a:rPr>
              <a:t>stable customer</a:t>
            </a:r>
            <a:r>
              <a:rPr lang="en-US" sz="3149">
                <a:solidFill>
                  <a:srgbClr val="00569E"/>
                </a:solidFill>
                <a:latin typeface="Open Sauce"/>
                <a:ea typeface="Open Sauce"/>
                <a:cs typeface="Open Sauce"/>
                <a:sym typeface="Open Sauce"/>
              </a:rPr>
              <a:t> group that could be targeted for upselling or increasing frequency.</a:t>
            </a: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 1 (Orange)</a:t>
            </a:r>
            <a:r>
              <a:rPr lang="en-US" sz="3149">
                <a:solidFill>
                  <a:srgbClr val="00569E"/>
                </a:solidFill>
                <a:latin typeface="Open Sauce"/>
                <a:ea typeface="Open Sauce"/>
                <a:cs typeface="Open Sauce"/>
                <a:sym typeface="Open Sauce"/>
              </a:rPr>
              <a:t> is the </a:t>
            </a:r>
            <a:r>
              <a:rPr lang="en-US" sz="3149" b="1">
                <a:solidFill>
                  <a:srgbClr val="00569E"/>
                </a:solidFill>
                <a:latin typeface="Open Sauce Bold"/>
                <a:ea typeface="Open Sauce Bold"/>
                <a:cs typeface="Open Sauce Bold"/>
                <a:sym typeface="Open Sauce Bold"/>
              </a:rPr>
              <a:t>primary segment </a:t>
            </a:r>
            <a:r>
              <a:rPr lang="en-US" sz="3149">
                <a:solidFill>
                  <a:srgbClr val="00569E"/>
                </a:solidFill>
                <a:latin typeface="Open Sauce"/>
                <a:ea typeface="Open Sauce"/>
                <a:cs typeface="Open Sauce"/>
                <a:sym typeface="Open Sauce"/>
              </a:rPr>
              <a:t>to focus retention strategies on, as they have </a:t>
            </a:r>
            <a:r>
              <a:rPr lang="en-US" sz="3149" b="1">
                <a:solidFill>
                  <a:srgbClr val="00569E"/>
                </a:solidFill>
                <a:latin typeface="Open Sauce Bold"/>
                <a:ea typeface="Open Sauce Bold"/>
                <a:cs typeface="Open Sauce Bold"/>
                <a:sym typeface="Open Sauce Bold"/>
              </a:rPr>
              <a:t>high value</a:t>
            </a:r>
            <a:r>
              <a:rPr lang="en-US" sz="3149">
                <a:solidFill>
                  <a:srgbClr val="00569E"/>
                </a:solidFill>
                <a:latin typeface="Open Sauce"/>
                <a:ea typeface="Open Sauce"/>
                <a:cs typeface="Open Sauce"/>
                <a:sym typeface="Open Sauce"/>
              </a:rPr>
              <a:t> and recent engagement.</a:t>
            </a: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Clusters 2 and 3 (Green and Red)</a:t>
            </a:r>
            <a:r>
              <a:rPr lang="en-US" sz="3149">
                <a:solidFill>
                  <a:srgbClr val="00569E"/>
                </a:solidFill>
                <a:latin typeface="Open Sauce"/>
                <a:ea typeface="Open Sauce"/>
                <a:cs typeface="Open Sauce"/>
                <a:sym typeface="Open Sauce"/>
              </a:rPr>
              <a:t> require efforts to increase engagement and spending, especially Cluster 3, which needs </a:t>
            </a:r>
            <a:r>
              <a:rPr lang="en-US" sz="3149" b="1">
                <a:solidFill>
                  <a:srgbClr val="00569E"/>
                </a:solidFill>
                <a:latin typeface="Open Sauce Bold"/>
                <a:ea typeface="Open Sauce Bold"/>
                <a:cs typeface="Open Sauce Bold"/>
                <a:sym typeface="Open Sauce Bold"/>
              </a:rPr>
              <a:t>reactivation strategies</a:t>
            </a:r>
            <a:r>
              <a:rPr lang="en-US" sz="3149">
                <a:solidFill>
                  <a:srgbClr val="00569E"/>
                </a:solidFill>
                <a:latin typeface="Open Sauce"/>
                <a:ea typeface="Open Sauce"/>
                <a:cs typeface="Open Sauce"/>
                <a:sym typeface="Open Sauce"/>
              </a:rPr>
              <a:t>.</a:t>
            </a:r>
          </a:p>
          <a:p>
            <a:pPr algn="l">
              <a:lnSpc>
                <a:spcPts val="4409"/>
              </a:lnSpc>
            </a:pPr>
            <a:r>
              <a:rPr lang="en-US" sz="3149">
                <a:solidFill>
                  <a:srgbClr val="00569E"/>
                </a:solidFill>
                <a:latin typeface="Open Sauce"/>
                <a:ea typeface="Open Sauce"/>
                <a:cs typeface="Open Sauce"/>
                <a:sym typeface="Open Sauce"/>
              </a:rPr>
              <a:t>----------------------------------------------------------------------------------</a:t>
            </a:r>
          </a:p>
          <a:p>
            <a:pPr algn="l">
              <a:lnSpc>
                <a:spcPts val="4409"/>
              </a:lnSpc>
            </a:pPr>
            <a:endParaRPr lang="en-US" sz="3149">
              <a:solidFill>
                <a:srgbClr val="00569E"/>
              </a:solidFill>
              <a:latin typeface="Open Sauce"/>
              <a:ea typeface="Open Sauce"/>
              <a:cs typeface="Open Sauce"/>
              <a:sym typeface="Open Sauce"/>
            </a:endParaRPr>
          </a:p>
          <a:p>
            <a:pPr marL="680082" lvl="1" indent="-340041" algn="l">
              <a:lnSpc>
                <a:spcPts val="4409"/>
              </a:lnSpc>
              <a:buFont typeface="Arial"/>
              <a:buChar char="•"/>
            </a:pPr>
            <a:r>
              <a:rPr lang="en-US" sz="3149" b="1">
                <a:solidFill>
                  <a:srgbClr val="00569E"/>
                </a:solidFill>
                <a:latin typeface="Open Sauce Bold"/>
                <a:ea typeface="Open Sauce Bold"/>
                <a:cs typeface="Open Sauce Bold"/>
                <a:sym typeface="Open Sauce Bold"/>
              </a:rPr>
              <a:t>Clusters</a:t>
            </a:r>
            <a:r>
              <a:rPr lang="en-US" sz="3149">
                <a:solidFill>
                  <a:srgbClr val="00569E"/>
                </a:solidFill>
                <a:latin typeface="Open Sauce"/>
                <a:ea typeface="Open Sauce"/>
                <a:cs typeface="Open Sauce"/>
                <a:sym typeface="Open Sauce"/>
              </a:rPr>
              <a:t> </a:t>
            </a:r>
            <a:r>
              <a:rPr lang="en-US" sz="3149" b="1">
                <a:solidFill>
                  <a:srgbClr val="00569E"/>
                </a:solidFill>
                <a:latin typeface="Open Sauce Bold"/>
                <a:ea typeface="Open Sauce Bold"/>
                <a:cs typeface="Open Sauce Bold"/>
                <a:sym typeface="Open Sauce Bold"/>
              </a:rPr>
              <a:t>0</a:t>
            </a:r>
            <a:r>
              <a:rPr lang="en-US" sz="3149">
                <a:solidFill>
                  <a:srgbClr val="00569E"/>
                </a:solidFill>
                <a:latin typeface="Open Sauce"/>
                <a:ea typeface="Open Sauce"/>
                <a:cs typeface="Open Sauce"/>
                <a:sym typeface="Open Sauce"/>
              </a:rPr>
              <a:t> and </a:t>
            </a:r>
            <a:r>
              <a:rPr lang="en-US" sz="3149" b="1">
                <a:solidFill>
                  <a:srgbClr val="00569E"/>
                </a:solidFill>
                <a:latin typeface="Open Sauce Bold"/>
                <a:ea typeface="Open Sauce Bold"/>
                <a:cs typeface="Open Sauce Bold"/>
                <a:sym typeface="Open Sauce Bold"/>
              </a:rPr>
              <a:t>1</a:t>
            </a:r>
            <a:r>
              <a:rPr lang="en-US" sz="3149">
                <a:solidFill>
                  <a:srgbClr val="00569E"/>
                </a:solidFill>
                <a:latin typeface="Open Sauce"/>
                <a:ea typeface="Open Sauce"/>
                <a:cs typeface="Open Sauce"/>
                <a:sym typeface="Open Sauce"/>
              </a:rPr>
              <a:t> are responsable for about 71% of the revune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3240"/>
        </a:solidFill>
        <a:effectLst/>
      </p:bgPr>
    </p:bg>
    <p:spTree>
      <p:nvGrpSpPr>
        <p:cNvPr id="1" name=""/>
        <p:cNvGrpSpPr/>
        <p:nvPr/>
      </p:nvGrpSpPr>
      <p:grpSpPr>
        <a:xfrm>
          <a:off x="0" y="0"/>
          <a:ext cx="0" cy="0"/>
          <a:chOff x="0" y="0"/>
          <a:chExt cx="0" cy="0"/>
        </a:xfrm>
      </p:grpSpPr>
      <p:grpSp>
        <p:nvGrpSpPr>
          <p:cNvPr id="2" name="Group 2"/>
          <p:cNvGrpSpPr/>
          <p:nvPr/>
        </p:nvGrpSpPr>
        <p:grpSpPr>
          <a:xfrm>
            <a:off x="3501151" y="3412807"/>
            <a:ext cx="6809338" cy="2278434"/>
            <a:chOff x="0" y="0"/>
            <a:chExt cx="1793406" cy="600081"/>
          </a:xfrm>
        </p:grpSpPr>
        <p:sp>
          <p:nvSpPr>
            <p:cNvPr id="3" name="Freeform 3"/>
            <p:cNvSpPr/>
            <p:nvPr/>
          </p:nvSpPr>
          <p:spPr>
            <a:xfrm>
              <a:off x="0" y="0"/>
              <a:ext cx="1793406" cy="600081"/>
            </a:xfrm>
            <a:custGeom>
              <a:avLst/>
              <a:gdLst/>
              <a:ahLst/>
              <a:cxnLst/>
              <a:rect l="l" t="t" r="r" b="b"/>
              <a:pathLst>
                <a:path w="1793406" h="600081">
                  <a:moveTo>
                    <a:pt x="0" y="0"/>
                  </a:moveTo>
                  <a:lnTo>
                    <a:pt x="1793406" y="0"/>
                  </a:lnTo>
                  <a:lnTo>
                    <a:pt x="1793406" y="600081"/>
                  </a:lnTo>
                  <a:lnTo>
                    <a:pt x="0" y="600081"/>
                  </a:lnTo>
                  <a:close/>
                </a:path>
              </a:pathLst>
            </a:custGeom>
            <a:solidFill>
              <a:srgbClr val="FAFAFA"/>
            </a:solidFill>
            <a:ln cap="sq">
              <a:noFill/>
              <a:prstDash val="solid"/>
              <a:miter/>
            </a:ln>
          </p:spPr>
        </p:sp>
        <p:sp>
          <p:nvSpPr>
            <p:cNvPr id="4" name="TextBox 4"/>
            <p:cNvSpPr txBox="1"/>
            <p:nvPr/>
          </p:nvSpPr>
          <p:spPr>
            <a:xfrm>
              <a:off x="0" y="-28575"/>
              <a:ext cx="1793406" cy="628656"/>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5" name="AutoShape 5"/>
          <p:cNvSpPr/>
          <p:nvPr/>
        </p:nvSpPr>
        <p:spPr>
          <a:xfrm>
            <a:off x="3696955" y="4738837"/>
            <a:ext cx="6492240" cy="0"/>
          </a:xfrm>
          <a:prstGeom prst="line">
            <a:avLst/>
          </a:prstGeom>
          <a:ln w="38100" cap="flat">
            <a:solidFill>
              <a:srgbClr val="084C6E"/>
            </a:solidFill>
            <a:prstDash val="solid"/>
            <a:headEnd type="none" w="sm" len="sm"/>
            <a:tailEnd type="none" w="sm" len="sm"/>
          </a:ln>
        </p:spPr>
      </p:sp>
      <p:grpSp>
        <p:nvGrpSpPr>
          <p:cNvPr id="6" name="Group 6"/>
          <p:cNvGrpSpPr>
            <a:grpSpLocks noChangeAspect="1"/>
          </p:cNvGrpSpPr>
          <p:nvPr/>
        </p:nvGrpSpPr>
        <p:grpSpPr>
          <a:xfrm>
            <a:off x="11364028" y="1190324"/>
            <a:ext cx="5725737" cy="9001836"/>
            <a:chOff x="0" y="0"/>
            <a:chExt cx="5671566" cy="8916670"/>
          </a:xfrm>
        </p:grpSpPr>
        <p:sp>
          <p:nvSpPr>
            <p:cNvPr id="7" name="Freeform 7"/>
            <p:cNvSpPr/>
            <p:nvPr/>
          </p:nvSpPr>
          <p:spPr>
            <a:xfrm>
              <a:off x="155575" y="155575"/>
              <a:ext cx="5360416" cy="8605520"/>
            </a:xfrm>
            <a:custGeom>
              <a:avLst/>
              <a:gdLst/>
              <a:ahLst/>
              <a:cxnLst/>
              <a:rect l="l" t="t" r="r" b="b"/>
              <a:pathLst>
                <a:path w="5360416" h="8605520">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2"/>
              <a:stretch>
                <a:fillRect l="-10201" r="-10201"/>
              </a:stretch>
            </a:blipFill>
          </p:spPr>
        </p:sp>
        <p:sp>
          <p:nvSpPr>
            <p:cNvPr id="8" name="Freeform 8"/>
            <p:cNvSpPr/>
            <p:nvPr/>
          </p:nvSpPr>
          <p:spPr>
            <a:xfrm>
              <a:off x="6350" y="6350"/>
              <a:ext cx="5658866" cy="8903970"/>
            </a:xfrm>
            <a:custGeom>
              <a:avLst/>
              <a:gdLst/>
              <a:ahLst/>
              <a:cxnLst/>
              <a:rect l="l" t="t" r="r" b="b"/>
              <a:pathLst>
                <a:path w="5658866" h="8903970">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moveTo>
                    <a:pt x="5519166" y="8764270"/>
                  </a:moveTo>
                  <a:lnTo>
                    <a:pt x="139700" y="8764270"/>
                  </a:lnTo>
                  <a:lnTo>
                    <a:pt x="139700" y="2776220"/>
                  </a:lnTo>
                  <a:cubicBezTo>
                    <a:pt x="153670" y="1670304"/>
                    <a:pt x="875030" y="670941"/>
                    <a:pt x="1934591" y="289306"/>
                  </a:cubicBezTo>
                  <a:cubicBezTo>
                    <a:pt x="1940433" y="287655"/>
                    <a:pt x="1947291" y="285623"/>
                    <a:pt x="1955546" y="282321"/>
                  </a:cubicBezTo>
                  <a:cubicBezTo>
                    <a:pt x="2237232" y="187706"/>
                    <a:pt x="2530602" y="139700"/>
                    <a:pt x="2827909" y="139700"/>
                  </a:cubicBezTo>
                  <a:lnTo>
                    <a:pt x="2830957" y="139700"/>
                  </a:lnTo>
                  <a:cubicBezTo>
                    <a:pt x="3128391" y="139700"/>
                    <a:pt x="3421761" y="187579"/>
                    <a:pt x="3702812" y="282067"/>
                  </a:cubicBezTo>
                  <a:cubicBezTo>
                    <a:pt x="3711448" y="285496"/>
                    <a:pt x="3718433" y="287528"/>
                    <a:pt x="3723513" y="288925"/>
                  </a:cubicBezTo>
                  <a:cubicBezTo>
                    <a:pt x="4783836" y="670814"/>
                    <a:pt x="5505069" y="1670177"/>
                    <a:pt x="5519166" y="2775966"/>
                  </a:cubicBezTo>
                  <a:lnTo>
                    <a:pt x="5519166" y="8764270"/>
                  </a:lnTo>
                  <a:close/>
                  <a:moveTo>
                    <a:pt x="158750" y="8745220"/>
                  </a:moveTo>
                  <a:lnTo>
                    <a:pt x="5500116" y="8745220"/>
                  </a:lnTo>
                  <a:lnTo>
                    <a:pt x="5500116" y="2776220"/>
                  </a:lnTo>
                  <a:cubicBezTo>
                    <a:pt x="5486146" y="1678432"/>
                    <a:pt x="4769866" y="686181"/>
                    <a:pt x="3717798" y="307213"/>
                  </a:cubicBezTo>
                  <a:cubicBezTo>
                    <a:pt x="3712972" y="305943"/>
                    <a:pt x="3705352" y="303657"/>
                    <a:pt x="3696208" y="299974"/>
                  </a:cubicBezTo>
                  <a:cubicBezTo>
                    <a:pt x="3417570" y="206375"/>
                    <a:pt x="3126359" y="158750"/>
                    <a:pt x="2830957" y="158750"/>
                  </a:cubicBezTo>
                  <a:lnTo>
                    <a:pt x="2827909" y="158750"/>
                  </a:lnTo>
                  <a:cubicBezTo>
                    <a:pt x="2532634" y="158750"/>
                    <a:pt x="2241296" y="206375"/>
                    <a:pt x="1962023" y="300101"/>
                  </a:cubicBezTo>
                  <a:cubicBezTo>
                    <a:pt x="1953514" y="303530"/>
                    <a:pt x="1945894" y="305816"/>
                    <a:pt x="1940306" y="307340"/>
                  </a:cubicBezTo>
                  <a:cubicBezTo>
                    <a:pt x="889000" y="686054"/>
                    <a:pt x="172720" y="1678432"/>
                    <a:pt x="158750" y="2776347"/>
                  </a:cubicBezTo>
                  <a:lnTo>
                    <a:pt x="158750" y="8745220"/>
                  </a:lnTo>
                  <a:close/>
                </a:path>
              </a:pathLst>
            </a:custGeom>
            <a:solidFill>
              <a:srgbClr val="FFFFFF"/>
            </a:solidFill>
          </p:spPr>
        </p:sp>
      </p:grpSp>
      <p:sp>
        <p:nvSpPr>
          <p:cNvPr id="9" name="Freeform 9"/>
          <p:cNvSpPr/>
          <p:nvPr/>
        </p:nvSpPr>
        <p:spPr>
          <a:xfrm>
            <a:off x="15339207" y="-3171458"/>
            <a:ext cx="5565501" cy="5565501"/>
          </a:xfrm>
          <a:custGeom>
            <a:avLst/>
            <a:gdLst/>
            <a:ahLst/>
            <a:cxnLst/>
            <a:rect l="l" t="t" r="r" b="b"/>
            <a:pathLst>
              <a:path w="5565501" h="5565501">
                <a:moveTo>
                  <a:pt x="0" y="0"/>
                </a:moveTo>
                <a:lnTo>
                  <a:pt x="5565501" y="0"/>
                </a:lnTo>
                <a:lnTo>
                  <a:pt x="5565501" y="5565501"/>
                </a:lnTo>
                <a:lnTo>
                  <a:pt x="0" y="55655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1205629" y="8308936"/>
            <a:ext cx="3956129" cy="3956129"/>
          </a:xfrm>
          <a:custGeom>
            <a:avLst/>
            <a:gdLst/>
            <a:ahLst/>
            <a:cxnLst/>
            <a:rect l="l" t="t" r="r" b="b"/>
            <a:pathLst>
              <a:path w="3956129" h="3956129">
                <a:moveTo>
                  <a:pt x="0" y="0"/>
                </a:moveTo>
                <a:lnTo>
                  <a:pt x="3956128" y="0"/>
                </a:lnTo>
                <a:lnTo>
                  <a:pt x="3956128" y="3956128"/>
                </a:lnTo>
                <a:lnTo>
                  <a:pt x="0" y="395612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5136365" y="6519916"/>
            <a:ext cx="685086" cy="685086"/>
          </a:xfrm>
          <a:custGeom>
            <a:avLst/>
            <a:gdLst/>
            <a:ahLst/>
            <a:cxnLst/>
            <a:rect l="l" t="t" r="r" b="b"/>
            <a:pathLst>
              <a:path w="685086" h="685086">
                <a:moveTo>
                  <a:pt x="0" y="0"/>
                </a:moveTo>
                <a:lnTo>
                  <a:pt x="685086" y="0"/>
                </a:lnTo>
                <a:lnTo>
                  <a:pt x="685086" y="685086"/>
                </a:lnTo>
                <a:lnTo>
                  <a:pt x="0" y="68508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5106370" y="7462177"/>
            <a:ext cx="685086" cy="685086"/>
          </a:xfrm>
          <a:custGeom>
            <a:avLst/>
            <a:gdLst/>
            <a:ahLst/>
            <a:cxnLst/>
            <a:rect l="l" t="t" r="r" b="b"/>
            <a:pathLst>
              <a:path w="685086" h="685086">
                <a:moveTo>
                  <a:pt x="0" y="0"/>
                </a:moveTo>
                <a:lnTo>
                  <a:pt x="685086" y="0"/>
                </a:lnTo>
                <a:lnTo>
                  <a:pt x="685086" y="685086"/>
                </a:lnTo>
                <a:lnTo>
                  <a:pt x="0" y="68508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3" name="TextBox 13"/>
          <p:cNvSpPr txBox="1"/>
          <p:nvPr/>
        </p:nvSpPr>
        <p:spPr>
          <a:xfrm>
            <a:off x="3815014" y="3789914"/>
            <a:ext cx="6183041" cy="672698"/>
          </a:xfrm>
          <a:prstGeom prst="rect">
            <a:avLst/>
          </a:prstGeom>
        </p:spPr>
        <p:txBody>
          <a:bodyPr lIns="0" tIns="0" rIns="0" bIns="0" rtlCol="0" anchor="t">
            <a:spAutoFit/>
          </a:bodyPr>
          <a:lstStyle/>
          <a:p>
            <a:pPr marL="0" lvl="0" indent="0" algn="ctr">
              <a:lnSpc>
                <a:spcPts val="5266"/>
              </a:lnSpc>
              <a:spcBef>
                <a:spcPct val="0"/>
              </a:spcBef>
            </a:pPr>
            <a:r>
              <a:rPr lang="en-US" sz="4388" b="1">
                <a:solidFill>
                  <a:srgbClr val="084C6E"/>
                </a:solidFill>
                <a:latin typeface="Canva Sans Bold"/>
                <a:ea typeface="Canva Sans Bold"/>
                <a:cs typeface="Canva Sans Bold"/>
                <a:sym typeface="Canva Sans Bold"/>
              </a:rPr>
              <a:t>The End</a:t>
            </a:r>
          </a:p>
        </p:txBody>
      </p:sp>
      <p:sp>
        <p:nvSpPr>
          <p:cNvPr id="14" name="TextBox 14"/>
          <p:cNvSpPr txBox="1"/>
          <p:nvPr/>
        </p:nvSpPr>
        <p:spPr>
          <a:xfrm>
            <a:off x="5987675" y="6695772"/>
            <a:ext cx="3432727" cy="352425"/>
          </a:xfrm>
          <a:prstGeom prst="rect">
            <a:avLst/>
          </a:prstGeom>
        </p:spPr>
        <p:txBody>
          <a:bodyPr lIns="0" tIns="0" rIns="0" bIns="0" rtlCol="0" anchor="t">
            <a:spAutoFit/>
          </a:bodyPr>
          <a:lstStyle/>
          <a:p>
            <a:pPr marL="0" lvl="0" indent="0" algn="l">
              <a:lnSpc>
                <a:spcPts val="2791"/>
              </a:lnSpc>
              <a:spcBef>
                <a:spcPct val="0"/>
              </a:spcBef>
            </a:pPr>
            <a:r>
              <a:rPr lang="en-US" sz="2326">
                <a:solidFill>
                  <a:srgbClr val="FFFFFF"/>
                </a:solidFill>
                <a:latin typeface="Canva Sans"/>
                <a:ea typeface="Canva Sans"/>
                <a:cs typeface="Canva Sans"/>
                <a:sym typeface="Canva Sans"/>
              </a:rPr>
              <a:t>+20 010 643 59672</a:t>
            </a:r>
          </a:p>
        </p:txBody>
      </p:sp>
      <p:sp>
        <p:nvSpPr>
          <p:cNvPr id="15" name="TextBox 15"/>
          <p:cNvSpPr txBox="1"/>
          <p:nvPr/>
        </p:nvSpPr>
        <p:spPr>
          <a:xfrm>
            <a:off x="3752563" y="5020340"/>
            <a:ext cx="6245493" cy="361950"/>
          </a:xfrm>
          <a:prstGeom prst="rect">
            <a:avLst/>
          </a:prstGeom>
        </p:spPr>
        <p:txBody>
          <a:bodyPr lIns="0" tIns="0" rIns="0" bIns="0" rtlCol="0" anchor="t">
            <a:spAutoFit/>
          </a:bodyPr>
          <a:lstStyle/>
          <a:p>
            <a:pPr marL="0" lvl="0" indent="0" algn="ctr">
              <a:lnSpc>
                <a:spcPts val="2936"/>
              </a:lnSpc>
              <a:spcBef>
                <a:spcPct val="0"/>
              </a:spcBef>
            </a:pPr>
            <a:r>
              <a:rPr lang="en-US" sz="2446">
                <a:solidFill>
                  <a:srgbClr val="084C6E"/>
                </a:solidFill>
                <a:latin typeface="Canva Sans"/>
                <a:ea typeface="Canva Sans"/>
                <a:cs typeface="Canva Sans"/>
                <a:sym typeface="Canva Sans"/>
              </a:rPr>
              <a:t>for inquiries</a:t>
            </a:r>
          </a:p>
        </p:txBody>
      </p:sp>
      <p:sp>
        <p:nvSpPr>
          <p:cNvPr id="16" name="TextBox 16"/>
          <p:cNvSpPr txBox="1"/>
          <p:nvPr/>
        </p:nvSpPr>
        <p:spPr>
          <a:xfrm>
            <a:off x="5985826" y="7638032"/>
            <a:ext cx="4625727" cy="352425"/>
          </a:xfrm>
          <a:prstGeom prst="rect">
            <a:avLst/>
          </a:prstGeom>
        </p:spPr>
        <p:txBody>
          <a:bodyPr lIns="0" tIns="0" rIns="0" bIns="0" rtlCol="0" anchor="t">
            <a:spAutoFit/>
          </a:bodyPr>
          <a:lstStyle/>
          <a:p>
            <a:pPr marL="0" lvl="0" indent="0" algn="l">
              <a:lnSpc>
                <a:spcPts val="2791"/>
              </a:lnSpc>
              <a:spcBef>
                <a:spcPct val="0"/>
              </a:spcBef>
            </a:pPr>
            <a:r>
              <a:rPr lang="en-US" sz="2326">
                <a:solidFill>
                  <a:srgbClr val="FFFFFF"/>
                </a:solidFill>
                <a:latin typeface="Canva Sans"/>
                <a:ea typeface="Canva Sans"/>
                <a:cs typeface="Canva Sans"/>
                <a:sym typeface="Canva Sans"/>
              </a:rPr>
              <a:t>mahmoud.raouf21@gmail.com</a:t>
            </a:r>
          </a:p>
        </p:txBody>
      </p:sp>
      <p:sp>
        <p:nvSpPr>
          <p:cNvPr id="17" name="Freeform 17"/>
          <p:cNvSpPr/>
          <p:nvPr/>
        </p:nvSpPr>
        <p:spPr>
          <a:xfrm>
            <a:off x="637235" y="211243"/>
            <a:ext cx="2792107" cy="2111364"/>
          </a:xfrm>
          <a:custGeom>
            <a:avLst/>
            <a:gdLst/>
            <a:ahLst/>
            <a:cxnLst/>
            <a:rect l="l" t="t" r="r" b="b"/>
            <a:pathLst>
              <a:path w="2792107" h="2111364">
                <a:moveTo>
                  <a:pt x="0" y="0"/>
                </a:moveTo>
                <a:lnTo>
                  <a:pt x="2792107" y="0"/>
                </a:lnTo>
                <a:lnTo>
                  <a:pt x="2792107" y="2111364"/>
                </a:lnTo>
                <a:lnTo>
                  <a:pt x="0" y="2111364"/>
                </a:lnTo>
                <a:lnTo>
                  <a:pt x="0" y="0"/>
                </a:lnTo>
                <a:close/>
              </a:path>
            </a:pathLst>
          </a:custGeom>
          <a:blipFill>
            <a:blip r:embed="rId9"/>
            <a:stretch>
              <a:fillRect b="-21577"/>
            </a:stretch>
          </a:blipFill>
        </p:spPr>
      </p:sp>
      <p:sp>
        <p:nvSpPr>
          <p:cNvPr id="18" name="TextBox 18"/>
          <p:cNvSpPr txBox="1"/>
          <p:nvPr/>
        </p:nvSpPr>
        <p:spPr>
          <a:xfrm>
            <a:off x="251563" y="2322607"/>
            <a:ext cx="3563451" cy="347818"/>
          </a:xfrm>
          <a:prstGeom prst="rect">
            <a:avLst/>
          </a:prstGeom>
        </p:spPr>
        <p:txBody>
          <a:bodyPr lIns="0" tIns="0" rIns="0" bIns="0" rtlCol="0" anchor="t">
            <a:spAutoFit/>
          </a:bodyPr>
          <a:lstStyle/>
          <a:p>
            <a:pPr marL="0" lvl="0" indent="0" algn="l">
              <a:lnSpc>
                <a:spcPts val="2895"/>
              </a:lnSpc>
              <a:spcBef>
                <a:spcPct val="0"/>
              </a:spcBef>
            </a:pPr>
            <a:r>
              <a:rPr lang="en-US" sz="2353" b="1" i="1" spc="-47">
                <a:solidFill>
                  <a:srgbClr val="FFFAEB"/>
                </a:solidFill>
                <a:latin typeface="DM Sans Bold Italics"/>
                <a:ea typeface="DM Sans Bold Italics"/>
                <a:cs typeface="DM Sans Bold Italics"/>
                <a:sym typeface="DM Sans Bold Italics"/>
              </a:rPr>
              <a:t>Digital Egyptian Pioneers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C3240"/>
        </a:solidFill>
        <a:effectLst/>
      </p:bgPr>
    </p:bg>
    <p:spTree>
      <p:nvGrpSpPr>
        <p:cNvPr id="1" name=""/>
        <p:cNvGrpSpPr/>
        <p:nvPr/>
      </p:nvGrpSpPr>
      <p:grpSpPr>
        <a:xfrm>
          <a:off x="0" y="0"/>
          <a:ext cx="0" cy="0"/>
          <a:chOff x="0" y="0"/>
          <a:chExt cx="0" cy="0"/>
        </a:xfrm>
      </p:grpSpPr>
      <p:grpSp>
        <p:nvGrpSpPr>
          <p:cNvPr id="2" name="Group 2"/>
          <p:cNvGrpSpPr/>
          <p:nvPr/>
        </p:nvGrpSpPr>
        <p:grpSpPr>
          <a:xfrm>
            <a:off x="-2567290" y="-1237820"/>
            <a:ext cx="25661732" cy="12012024"/>
            <a:chOff x="0" y="0"/>
            <a:chExt cx="6758645" cy="3163661"/>
          </a:xfrm>
        </p:grpSpPr>
        <p:sp>
          <p:nvSpPr>
            <p:cNvPr id="3" name="Freeform 3"/>
            <p:cNvSpPr/>
            <p:nvPr/>
          </p:nvSpPr>
          <p:spPr>
            <a:xfrm>
              <a:off x="0" y="0"/>
              <a:ext cx="6758646" cy="3163661"/>
            </a:xfrm>
            <a:custGeom>
              <a:avLst/>
              <a:gdLst/>
              <a:ahLst/>
              <a:cxnLst/>
              <a:rect l="l" t="t" r="r" b="b"/>
              <a:pathLst>
                <a:path w="6758646" h="3163661">
                  <a:moveTo>
                    <a:pt x="15386" y="0"/>
                  </a:moveTo>
                  <a:lnTo>
                    <a:pt x="6743260" y="0"/>
                  </a:lnTo>
                  <a:cubicBezTo>
                    <a:pt x="6747340" y="0"/>
                    <a:pt x="6751254" y="1621"/>
                    <a:pt x="6754139" y="4507"/>
                  </a:cubicBezTo>
                  <a:cubicBezTo>
                    <a:pt x="6757025" y="7392"/>
                    <a:pt x="6758646" y="11306"/>
                    <a:pt x="6758646" y="15386"/>
                  </a:cubicBezTo>
                  <a:lnTo>
                    <a:pt x="6758646" y="3148274"/>
                  </a:lnTo>
                  <a:cubicBezTo>
                    <a:pt x="6758646" y="3152355"/>
                    <a:pt x="6757025" y="3156269"/>
                    <a:pt x="6754139" y="3159154"/>
                  </a:cubicBezTo>
                  <a:cubicBezTo>
                    <a:pt x="6751254" y="3162040"/>
                    <a:pt x="6747340" y="3163661"/>
                    <a:pt x="6743260" y="3163661"/>
                  </a:cubicBezTo>
                  <a:lnTo>
                    <a:pt x="15386" y="3163661"/>
                  </a:lnTo>
                  <a:cubicBezTo>
                    <a:pt x="11306" y="3163661"/>
                    <a:pt x="7392" y="3162040"/>
                    <a:pt x="4507" y="3159154"/>
                  </a:cubicBezTo>
                  <a:cubicBezTo>
                    <a:pt x="1621" y="3156269"/>
                    <a:pt x="0" y="3152355"/>
                    <a:pt x="0" y="3148274"/>
                  </a:cubicBezTo>
                  <a:lnTo>
                    <a:pt x="0" y="15386"/>
                  </a:lnTo>
                  <a:cubicBezTo>
                    <a:pt x="0" y="11306"/>
                    <a:pt x="1621" y="7392"/>
                    <a:pt x="4507" y="4507"/>
                  </a:cubicBezTo>
                  <a:cubicBezTo>
                    <a:pt x="7392" y="1621"/>
                    <a:pt x="11306" y="0"/>
                    <a:pt x="15386" y="0"/>
                  </a:cubicBezTo>
                  <a:close/>
                </a:path>
              </a:pathLst>
            </a:custGeom>
            <a:solidFill>
              <a:srgbClr val="000000"/>
            </a:solidFill>
          </p:spPr>
        </p:sp>
        <p:sp>
          <p:nvSpPr>
            <p:cNvPr id="4" name="TextBox 4"/>
            <p:cNvSpPr txBox="1"/>
            <p:nvPr/>
          </p:nvSpPr>
          <p:spPr>
            <a:xfrm>
              <a:off x="0" y="-76200"/>
              <a:ext cx="6758645" cy="3239861"/>
            </a:xfrm>
            <a:prstGeom prst="rect">
              <a:avLst/>
            </a:prstGeom>
          </p:spPr>
          <p:txBody>
            <a:bodyPr lIns="50800" tIns="50800" rIns="50800" bIns="50800" rtlCol="0" anchor="ctr"/>
            <a:lstStyle/>
            <a:p>
              <a:pPr algn="ctr">
                <a:lnSpc>
                  <a:spcPts val="374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AutoShape 2"/>
          <p:cNvSpPr/>
          <p:nvPr/>
        </p:nvSpPr>
        <p:spPr>
          <a:xfrm flipH="1">
            <a:off x="904665" y="9773388"/>
            <a:ext cx="16668374" cy="0"/>
          </a:xfrm>
          <a:prstGeom prst="line">
            <a:avLst/>
          </a:prstGeom>
          <a:ln w="38100" cap="flat">
            <a:solidFill>
              <a:srgbClr val="FFFFFF"/>
            </a:solidFill>
            <a:prstDash val="solid"/>
            <a:headEnd type="none" w="sm" len="sm"/>
            <a:tailEnd type="none" w="sm" len="sm"/>
          </a:ln>
        </p:spPr>
      </p:sp>
      <p:sp>
        <p:nvSpPr>
          <p:cNvPr id="3" name="Freeform 3"/>
          <p:cNvSpPr/>
          <p:nvPr/>
        </p:nvSpPr>
        <p:spPr>
          <a:xfrm>
            <a:off x="0" y="0"/>
            <a:ext cx="18288000" cy="5421502"/>
          </a:xfrm>
          <a:custGeom>
            <a:avLst/>
            <a:gdLst/>
            <a:ahLst/>
            <a:cxnLst/>
            <a:rect l="l" t="t" r="r" b="b"/>
            <a:pathLst>
              <a:path w="18288000" h="5421502">
                <a:moveTo>
                  <a:pt x="0" y="0"/>
                </a:moveTo>
                <a:lnTo>
                  <a:pt x="18288000" y="0"/>
                </a:lnTo>
                <a:lnTo>
                  <a:pt x="18288000" y="5421502"/>
                </a:lnTo>
                <a:lnTo>
                  <a:pt x="0" y="5421502"/>
                </a:lnTo>
                <a:lnTo>
                  <a:pt x="0" y="0"/>
                </a:lnTo>
                <a:close/>
              </a:path>
            </a:pathLst>
          </a:custGeom>
          <a:blipFill>
            <a:blip r:embed="rId2"/>
            <a:stretch>
              <a:fillRect l="-4669" t="-10770" r="-412"/>
            </a:stretch>
          </a:blipFill>
        </p:spPr>
      </p:sp>
      <p:sp>
        <p:nvSpPr>
          <p:cNvPr id="4" name="TextBox 4"/>
          <p:cNvSpPr txBox="1"/>
          <p:nvPr/>
        </p:nvSpPr>
        <p:spPr>
          <a:xfrm>
            <a:off x="2114096" y="6698230"/>
            <a:ext cx="14059809" cy="1298669"/>
          </a:xfrm>
          <a:prstGeom prst="rect">
            <a:avLst/>
          </a:prstGeom>
        </p:spPr>
        <p:txBody>
          <a:bodyPr lIns="0" tIns="0" rIns="0" bIns="0" rtlCol="0" anchor="t">
            <a:spAutoFit/>
          </a:bodyPr>
          <a:lstStyle/>
          <a:p>
            <a:pPr algn="l">
              <a:lnSpc>
                <a:spcPts val="3494"/>
              </a:lnSpc>
            </a:pPr>
            <a:r>
              <a:rPr lang="en-US" sz="2496" b="1" spc="82">
                <a:solidFill>
                  <a:srgbClr val="FFFFFF"/>
                </a:solidFill>
                <a:latin typeface="Canva Sans Bold"/>
                <a:ea typeface="Canva Sans Bold"/>
                <a:cs typeface="Canva Sans Bold"/>
                <a:sym typeface="Canva Sans Bold"/>
              </a:rPr>
              <a:t>In today's competitive business, it is vital to understand the long-term value of a customer. This helps businesses in strategizing their marketing efforts, resource allocation and product development.</a:t>
            </a:r>
          </a:p>
        </p:txBody>
      </p:sp>
      <p:sp>
        <p:nvSpPr>
          <p:cNvPr id="5" name="TextBox 5"/>
          <p:cNvSpPr txBox="1"/>
          <p:nvPr/>
        </p:nvSpPr>
        <p:spPr>
          <a:xfrm>
            <a:off x="3048694" y="5688104"/>
            <a:ext cx="12190613" cy="657225"/>
          </a:xfrm>
          <a:prstGeom prst="rect">
            <a:avLst/>
          </a:prstGeom>
        </p:spPr>
        <p:txBody>
          <a:bodyPr lIns="0" tIns="0" rIns="0" bIns="0" rtlCol="0" anchor="t">
            <a:spAutoFit/>
          </a:bodyPr>
          <a:lstStyle/>
          <a:p>
            <a:pPr marL="0" lvl="0" indent="0" algn="ctr">
              <a:lnSpc>
                <a:spcPts val="5247"/>
              </a:lnSpc>
              <a:spcBef>
                <a:spcPct val="0"/>
              </a:spcBef>
            </a:pPr>
            <a:r>
              <a:rPr lang="en-US" sz="4373" b="1">
                <a:solidFill>
                  <a:srgbClr val="FFFFFF"/>
                </a:solidFill>
                <a:latin typeface="Now Bold"/>
                <a:ea typeface="Now Bold"/>
                <a:cs typeface="Now Bold"/>
                <a:sym typeface="Now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AutoShape 2"/>
          <p:cNvSpPr/>
          <p:nvPr/>
        </p:nvSpPr>
        <p:spPr>
          <a:xfrm flipH="1">
            <a:off x="904665" y="9773388"/>
            <a:ext cx="16668374" cy="0"/>
          </a:xfrm>
          <a:prstGeom prst="line">
            <a:avLst/>
          </a:prstGeom>
          <a:ln w="38100" cap="flat">
            <a:solidFill>
              <a:srgbClr val="FFFFFF"/>
            </a:solidFill>
            <a:prstDash val="solid"/>
            <a:headEnd type="none" w="sm" len="sm"/>
            <a:tailEnd type="none" w="sm" len="sm"/>
          </a:ln>
        </p:spPr>
      </p:sp>
      <p:sp>
        <p:nvSpPr>
          <p:cNvPr id="3" name="TextBox 3"/>
          <p:cNvSpPr txBox="1"/>
          <p:nvPr/>
        </p:nvSpPr>
        <p:spPr>
          <a:xfrm>
            <a:off x="3048694" y="5688104"/>
            <a:ext cx="12190613" cy="657225"/>
          </a:xfrm>
          <a:prstGeom prst="rect">
            <a:avLst/>
          </a:prstGeom>
        </p:spPr>
        <p:txBody>
          <a:bodyPr lIns="0" tIns="0" rIns="0" bIns="0" rtlCol="0" anchor="t">
            <a:spAutoFit/>
          </a:bodyPr>
          <a:lstStyle/>
          <a:p>
            <a:pPr marL="0" lvl="0" indent="0" algn="ctr">
              <a:lnSpc>
                <a:spcPts val="5247"/>
              </a:lnSpc>
              <a:spcBef>
                <a:spcPct val="0"/>
              </a:spcBef>
            </a:pPr>
            <a:r>
              <a:rPr lang="en-US" sz="4373" b="1">
                <a:solidFill>
                  <a:srgbClr val="FFFFFF"/>
                </a:solidFill>
                <a:latin typeface="Now Bold"/>
                <a:ea typeface="Now Bold"/>
                <a:cs typeface="Now Bold"/>
                <a:sym typeface="Now Bold"/>
              </a:rPr>
              <a:t>INTRODUCTION</a:t>
            </a:r>
          </a:p>
        </p:txBody>
      </p:sp>
      <p:sp>
        <p:nvSpPr>
          <p:cNvPr id="4" name="TextBox 4"/>
          <p:cNvSpPr txBox="1"/>
          <p:nvPr/>
        </p:nvSpPr>
        <p:spPr>
          <a:xfrm>
            <a:off x="1028700" y="6744450"/>
            <a:ext cx="15244464" cy="2413668"/>
          </a:xfrm>
          <a:prstGeom prst="rect">
            <a:avLst/>
          </a:prstGeom>
        </p:spPr>
        <p:txBody>
          <a:bodyPr lIns="0" tIns="0" rIns="0" bIns="0" rtlCol="0" anchor="t">
            <a:spAutoFit/>
          </a:bodyPr>
          <a:lstStyle/>
          <a:p>
            <a:pPr marL="742296" lvl="1" indent="-371148" algn="l">
              <a:lnSpc>
                <a:spcPts val="4813"/>
              </a:lnSpc>
              <a:buFont typeface="Arial"/>
              <a:buChar char="•"/>
            </a:pPr>
            <a:r>
              <a:rPr lang="en-US" sz="3438" spc="-85">
                <a:solidFill>
                  <a:srgbClr val="FFFFFF"/>
                </a:solidFill>
                <a:latin typeface="Canva Sans"/>
                <a:ea typeface="Canva Sans"/>
                <a:cs typeface="Canva Sans"/>
                <a:sym typeface="Canva Sans"/>
              </a:rPr>
              <a:t>The main objective is to segment customers based on their purchasing behavior to uncover hidden patterns and deliver targeted marketing strategies. This segmentation helps in understanding different customer personas, such as high spenders or infrequent buyers.</a:t>
            </a:r>
          </a:p>
        </p:txBody>
      </p:sp>
      <p:sp>
        <p:nvSpPr>
          <p:cNvPr id="5" name="TextBox 5"/>
          <p:cNvSpPr txBox="1"/>
          <p:nvPr/>
        </p:nvSpPr>
        <p:spPr>
          <a:xfrm>
            <a:off x="1028700" y="5940516"/>
            <a:ext cx="4253649" cy="663219"/>
          </a:xfrm>
          <a:prstGeom prst="rect">
            <a:avLst/>
          </a:prstGeom>
        </p:spPr>
        <p:txBody>
          <a:bodyPr lIns="0" tIns="0" rIns="0" bIns="0" rtlCol="0" anchor="t">
            <a:spAutoFit/>
          </a:bodyPr>
          <a:lstStyle/>
          <a:p>
            <a:pPr algn="l">
              <a:lnSpc>
                <a:spcPts val="5474"/>
              </a:lnSpc>
            </a:pPr>
            <a:r>
              <a:rPr lang="en-US" sz="3910" b="1" spc="129">
                <a:solidFill>
                  <a:srgbClr val="FFFFFF"/>
                </a:solidFill>
                <a:latin typeface="Canva Sans Bold"/>
                <a:ea typeface="Canva Sans Bold"/>
                <a:cs typeface="Canva Sans Bold"/>
                <a:sym typeface="Canva Sans Bold"/>
              </a:rPr>
              <a:t>Objective</a:t>
            </a:r>
          </a:p>
        </p:txBody>
      </p:sp>
      <p:sp>
        <p:nvSpPr>
          <p:cNvPr id="6" name="Freeform 6"/>
          <p:cNvSpPr/>
          <p:nvPr/>
        </p:nvSpPr>
        <p:spPr>
          <a:xfrm>
            <a:off x="0" y="0"/>
            <a:ext cx="18288000" cy="5421502"/>
          </a:xfrm>
          <a:custGeom>
            <a:avLst/>
            <a:gdLst/>
            <a:ahLst/>
            <a:cxnLst/>
            <a:rect l="l" t="t" r="r" b="b"/>
            <a:pathLst>
              <a:path w="18288000" h="5421502">
                <a:moveTo>
                  <a:pt x="0" y="0"/>
                </a:moveTo>
                <a:lnTo>
                  <a:pt x="18288000" y="0"/>
                </a:lnTo>
                <a:lnTo>
                  <a:pt x="18288000" y="5421502"/>
                </a:lnTo>
                <a:lnTo>
                  <a:pt x="0" y="5421502"/>
                </a:lnTo>
                <a:lnTo>
                  <a:pt x="0" y="0"/>
                </a:lnTo>
                <a:close/>
              </a:path>
            </a:pathLst>
          </a:custGeom>
          <a:blipFill>
            <a:blip r:embed="rId2"/>
            <a:stretch>
              <a:fillRect l="-4669" t="-10770" r="-412"/>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569E">
                <a:alpha val="100000"/>
              </a:srgbClr>
            </a:gs>
            <a:gs pos="50000">
              <a:srgbClr val="00569E">
                <a:alpha val="100000"/>
              </a:srgbClr>
            </a:gs>
            <a:gs pos="100000">
              <a:srgbClr val="00B5F8">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747467" y="-3396059"/>
            <a:ext cx="9830244" cy="9830244"/>
          </a:xfrm>
          <a:custGeom>
            <a:avLst/>
            <a:gdLst/>
            <a:ahLst/>
            <a:cxnLst/>
            <a:rect l="l" t="t" r="r" b="b"/>
            <a:pathLst>
              <a:path w="9830244" h="9830244">
                <a:moveTo>
                  <a:pt x="0" y="0"/>
                </a:moveTo>
                <a:lnTo>
                  <a:pt x="9830244" y="0"/>
                </a:lnTo>
                <a:lnTo>
                  <a:pt x="9830244" y="9830244"/>
                </a:lnTo>
                <a:lnTo>
                  <a:pt x="0" y="983024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861875" y="8845935"/>
            <a:ext cx="10554120" cy="960956"/>
          </a:xfrm>
          <a:custGeom>
            <a:avLst/>
            <a:gdLst/>
            <a:ahLst/>
            <a:cxnLst/>
            <a:rect l="l" t="t" r="r" b="b"/>
            <a:pathLst>
              <a:path w="10554120" h="960956">
                <a:moveTo>
                  <a:pt x="0" y="0"/>
                </a:moveTo>
                <a:lnTo>
                  <a:pt x="10554120" y="0"/>
                </a:lnTo>
                <a:lnTo>
                  <a:pt x="10554120" y="960957"/>
                </a:lnTo>
                <a:lnTo>
                  <a:pt x="0" y="960957"/>
                </a:lnTo>
                <a:lnTo>
                  <a:pt x="0" y="0"/>
                </a:lnTo>
                <a:close/>
              </a:path>
            </a:pathLst>
          </a:custGeom>
          <a:blipFill>
            <a:blip r:embed="rId4"/>
            <a:stretch>
              <a:fillRect t="-116912"/>
            </a:stretch>
          </a:blipFill>
        </p:spPr>
      </p:sp>
      <p:grpSp>
        <p:nvGrpSpPr>
          <p:cNvPr id="4" name="Group 4"/>
          <p:cNvGrpSpPr/>
          <p:nvPr/>
        </p:nvGrpSpPr>
        <p:grpSpPr>
          <a:xfrm>
            <a:off x="2890755" y="808546"/>
            <a:ext cx="12506490" cy="8669908"/>
            <a:chOff x="0" y="0"/>
            <a:chExt cx="3964317" cy="2748195"/>
          </a:xfrm>
        </p:grpSpPr>
        <p:sp>
          <p:nvSpPr>
            <p:cNvPr id="5" name="Freeform 5"/>
            <p:cNvSpPr/>
            <p:nvPr/>
          </p:nvSpPr>
          <p:spPr>
            <a:xfrm>
              <a:off x="0" y="0"/>
              <a:ext cx="3964317" cy="2748194"/>
            </a:xfrm>
            <a:custGeom>
              <a:avLst/>
              <a:gdLst/>
              <a:ahLst/>
              <a:cxnLst/>
              <a:rect l="l" t="t" r="r" b="b"/>
              <a:pathLst>
                <a:path w="3964317" h="2748194">
                  <a:moveTo>
                    <a:pt x="8047" y="0"/>
                  </a:moveTo>
                  <a:lnTo>
                    <a:pt x="3956270" y="0"/>
                  </a:lnTo>
                  <a:cubicBezTo>
                    <a:pt x="3958404" y="0"/>
                    <a:pt x="3960451" y="848"/>
                    <a:pt x="3961960" y="2357"/>
                  </a:cubicBezTo>
                  <a:cubicBezTo>
                    <a:pt x="3963469" y="3866"/>
                    <a:pt x="3964317" y="5913"/>
                    <a:pt x="3964317" y="8047"/>
                  </a:cubicBezTo>
                  <a:lnTo>
                    <a:pt x="3964317" y="2740147"/>
                  </a:lnTo>
                  <a:cubicBezTo>
                    <a:pt x="3964317" y="2742281"/>
                    <a:pt x="3963469" y="2744328"/>
                    <a:pt x="3961960" y="2745837"/>
                  </a:cubicBezTo>
                  <a:cubicBezTo>
                    <a:pt x="3960451" y="2747347"/>
                    <a:pt x="3958404" y="2748194"/>
                    <a:pt x="3956270" y="2748194"/>
                  </a:cubicBezTo>
                  <a:lnTo>
                    <a:pt x="8047" y="2748194"/>
                  </a:lnTo>
                  <a:cubicBezTo>
                    <a:pt x="5913" y="2748194"/>
                    <a:pt x="3866" y="2747347"/>
                    <a:pt x="2357" y="2745837"/>
                  </a:cubicBezTo>
                  <a:cubicBezTo>
                    <a:pt x="848" y="2744328"/>
                    <a:pt x="0" y="2742281"/>
                    <a:pt x="0" y="2740147"/>
                  </a:cubicBezTo>
                  <a:lnTo>
                    <a:pt x="0" y="8047"/>
                  </a:lnTo>
                  <a:cubicBezTo>
                    <a:pt x="0" y="5913"/>
                    <a:pt x="848" y="3866"/>
                    <a:pt x="2357" y="2357"/>
                  </a:cubicBezTo>
                  <a:cubicBezTo>
                    <a:pt x="3866" y="848"/>
                    <a:pt x="5913" y="0"/>
                    <a:pt x="8047" y="0"/>
                  </a:cubicBezTo>
                  <a:close/>
                </a:path>
              </a:pathLst>
            </a:custGeom>
            <a:solidFill>
              <a:srgbClr val="FFFFFF"/>
            </a:solidFill>
            <a:ln w="19050" cap="sq">
              <a:solidFill>
                <a:srgbClr val="084C6E"/>
              </a:solidFill>
              <a:prstDash val="solid"/>
              <a:miter/>
            </a:ln>
          </p:spPr>
        </p:sp>
        <p:sp>
          <p:nvSpPr>
            <p:cNvPr id="6" name="TextBox 6"/>
            <p:cNvSpPr txBox="1"/>
            <p:nvPr/>
          </p:nvSpPr>
          <p:spPr>
            <a:xfrm>
              <a:off x="0" y="-28575"/>
              <a:ext cx="3964317" cy="2776770"/>
            </a:xfrm>
            <a:prstGeom prst="rect">
              <a:avLst/>
            </a:prstGeom>
          </p:spPr>
          <p:txBody>
            <a:bodyPr lIns="50800" tIns="50800" rIns="50800" bIns="50800" rtlCol="0" anchor="ctr"/>
            <a:lstStyle/>
            <a:p>
              <a:pPr algn="ctr">
                <a:lnSpc>
                  <a:spcPts val="2590"/>
                </a:lnSpc>
              </a:pPr>
              <a:endParaRPr/>
            </a:p>
          </p:txBody>
        </p:sp>
      </p:grpSp>
      <p:sp>
        <p:nvSpPr>
          <p:cNvPr id="7" name="Freeform 7"/>
          <p:cNvSpPr/>
          <p:nvPr/>
        </p:nvSpPr>
        <p:spPr>
          <a:xfrm flipH="1">
            <a:off x="-344651" y="6462760"/>
            <a:ext cx="3807081" cy="7614163"/>
          </a:xfrm>
          <a:custGeom>
            <a:avLst/>
            <a:gdLst/>
            <a:ahLst/>
            <a:cxnLst/>
            <a:rect l="l" t="t" r="r" b="b"/>
            <a:pathLst>
              <a:path w="3807081" h="7614163">
                <a:moveTo>
                  <a:pt x="3807081" y="0"/>
                </a:moveTo>
                <a:lnTo>
                  <a:pt x="0" y="0"/>
                </a:lnTo>
                <a:lnTo>
                  <a:pt x="0" y="7614163"/>
                </a:lnTo>
                <a:lnTo>
                  <a:pt x="3807081" y="7614163"/>
                </a:lnTo>
                <a:lnTo>
                  <a:pt x="3807081"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2983887" y="3898247"/>
            <a:ext cx="12310097" cy="2738997"/>
          </a:xfrm>
          <a:custGeom>
            <a:avLst/>
            <a:gdLst/>
            <a:ahLst/>
            <a:cxnLst/>
            <a:rect l="l" t="t" r="r" b="b"/>
            <a:pathLst>
              <a:path w="12310097" h="2738997">
                <a:moveTo>
                  <a:pt x="0" y="0"/>
                </a:moveTo>
                <a:lnTo>
                  <a:pt x="12310096" y="0"/>
                </a:lnTo>
                <a:lnTo>
                  <a:pt x="12310096" y="2738996"/>
                </a:lnTo>
                <a:lnTo>
                  <a:pt x="0" y="2738996"/>
                </a:lnTo>
                <a:lnTo>
                  <a:pt x="0" y="0"/>
                </a:lnTo>
                <a:close/>
              </a:path>
            </a:pathLst>
          </a:custGeom>
          <a:blipFill>
            <a:blip r:embed="rId7"/>
            <a:stretch>
              <a:fillRect/>
            </a:stretch>
          </a:blipFill>
        </p:spPr>
      </p:sp>
      <p:sp>
        <p:nvSpPr>
          <p:cNvPr id="9" name="TextBox 9"/>
          <p:cNvSpPr txBox="1"/>
          <p:nvPr/>
        </p:nvSpPr>
        <p:spPr>
          <a:xfrm>
            <a:off x="4438436" y="1519063"/>
            <a:ext cx="9411129" cy="702945"/>
          </a:xfrm>
          <a:prstGeom prst="rect">
            <a:avLst/>
          </a:prstGeom>
        </p:spPr>
        <p:txBody>
          <a:bodyPr lIns="0" tIns="0" rIns="0" bIns="0" rtlCol="0" anchor="t">
            <a:spAutoFit/>
          </a:bodyPr>
          <a:lstStyle/>
          <a:p>
            <a:pPr marL="0" lvl="0" indent="0" algn="ctr">
              <a:lnSpc>
                <a:spcPts val="5481"/>
              </a:lnSpc>
              <a:spcBef>
                <a:spcPct val="0"/>
              </a:spcBef>
            </a:pPr>
            <a:r>
              <a:rPr lang="en-US" sz="4567" b="1">
                <a:solidFill>
                  <a:srgbClr val="00569E"/>
                </a:solidFill>
                <a:latin typeface="Now Bold"/>
                <a:ea typeface="Now Bold"/>
                <a:cs typeface="Now Bold"/>
                <a:sym typeface="Now Bold"/>
              </a:rPr>
              <a:t>DATASET OVERVIEW</a:t>
            </a:r>
          </a:p>
        </p:txBody>
      </p:sp>
      <p:sp>
        <p:nvSpPr>
          <p:cNvPr id="10" name="TextBox 10"/>
          <p:cNvSpPr txBox="1"/>
          <p:nvPr/>
        </p:nvSpPr>
        <p:spPr>
          <a:xfrm>
            <a:off x="3087148" y="2317790"/>
            <a:ext cx="12113704" cy="1409007"/>
          </a:xfrm>
          <a:prstGeom prst="rect">
            <a:avLst/>
          </a:prstGeom>
        </p:spPr>
        <p:txBody>
          <a:bodyPr lIns="0" tIns="0" rIns="0" bIns="0" rtlCol="0" anchor="t">
            <a:spAutoFit/>
          </a:bodyPr>
          <a:lstStyle/>
          <a:p>
            <a:pPr marL="0" lvl="1" indent="0" algn="ctr">
              <a:lnSpc>
                <a:spcPts val="3777"/>
              </a:lnSpc>
              <a:spcBef>
                <a:spcPct val="0"/>
              </a:spcBef>
            </a:pPr>
            <a:r>
              <a:rPr lang="en-US" sz="2518" spc="-62">
                <a:solidFill>
                  <a:srgbClr val="00569E"/>
                </a:solidFill>
                <a:latin typeface="Canva Sans"/>
                <a:ea typeface="Canva Sans"/>
                <a:cs typeface="Canva Sans"/>
                <a:sym typeface="Canva Sans"/>
              </a:rPr>
              <a:t>This dataset comprises transaction-level data, including product descriptions, quantities, prices, and timestamps. The focus is on identifying purchasing behavior of individual customers</a:t>
            </a:r>
          </a:p>
        </p:txBody>
      </p:sp>
      <p:sp>
        <p:nvSpPr>
          <p:cNvPr id="11" name="TextBox 11"/>
          <p:cNvSpPr txBox="1"/>
          <p:nvPr/>
        </p:nvSpPr>
        <p:spPr>
          <a:xfrm>
            <a:off x="3087148" y="7014829"/>
            <a:ext cx="12113704" cy="1885257"/>
          </a:xfrm>
          <a:prstGeom prst="rect">
            <a:avLst/>
          </a:prstGeom>
        </p:spPr>
        <p:txBody>
          <a:bodyPr lIns="0" tIns="0" rIns="0" bIns="0" rtlCol="0" anchor="t">
            <a:spAutoFit/>
          </a:bodyPr>
          <a:lstStyle/>
          <a:p>
            <a:pPr marL="0" lvl="1" indent="0" algn="ctr">
              <a:lnSpc>
                <a:spcPts val="3777"/>
              </a:lnSpc>
              <a:spcBef>
                <a:spcPct val="0"/>
              </a:spcBef>
            </a:pPr>
            <a:r>
              <a:rPr lang="en-US" sz="2518" spc="-62">
                <a:solidFill>
                  <a:srgbClr val="00569E"/>
                </a:solidFill>
                <a:latin typeface="Canva Sans"/>
                <a:ea typeface="Canva Sans"/>
                <a:cs typeface="Canva Sans"/>
                <a:sym typeface="Canva Sans"/>
              </a:rPr>
              <a:t>This Online Retail II data set contains all the transactions occurring for a UK-based and registered, non-store online retail between 01/12/2009 and 09/12/2010.The company mainly sells unique all-occasion gift-ware. Many customers of the company are wholesalers.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569E">
                <a:alpha val="100000"/>
              </a:srgbClr>
            </a:gs>
            <a:gs pos="50000">
              <a:srgbClr val="00569E">
                <a:alpha val="100000"/>
              </a:srgbClr>
            </a:gs>
            <a:gs pos="100000">
              <a:srgbClr val="00B5F8">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747467" y="-3396059"/>
            <a:ext cx="9830244" cy="9830244"/>
          </a:xfrm>
          <a:custGeom>
            <a:avLst/>
            <a:gdLst/>
            <a:ahLst/>
            <a:cxnLst/>
            <a:rect l="l" t="t" r="r" b="b"/>
            <a:pathLst>
              <a:path w="9830244" h="9830244">
                <a:moveTo>
                  <a:pt x="0" y="0"/>
                </a:moveTo>
                <a:lnTo>
                  <a:pt x="9830244" y="0"/>
                </a:lnTo>
                <a:lnTo>
                  <a:pt x="9830244" y="9830244"/>
                </a:lnTo>
                <a:lnTo>
                  <a:pt x="0" y="983024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861875" y="8845935"/>
            <a:ext cx="10554120" cy="960956"/>
          </a:xfrm>
          <a:custGeom>
            <a:avLst/>
            <a:gdLst/>
            <a:ahLst/>
            <a:cxnLst/>
            <a:rect l="l" t="t" r="r" b="b"/>
            <a:pathLst>
              <a:path w="10554120" h="960956">
                <a:moveTo>
                  <a:pt x="0" y="0"/>
                </a:moveTo>
                <a:lnTo>
                  <a:pt x="10554120" y="0"/>
                </a:lnTo>
                <a:lnTo>
                  <a:pt x="10554120" y="960957"/>
                </a:lnTo>
                <a:lnTo>
                  <a:pt x="0" y="960957"/>
                </a:lnTo>
                <a:lnTo>
                  <a:pt x="0" y="0"/>
                </a:lnTo>
                <a:close/>
              </a:path>
            </a:pathLst>
          </a:custGeom>
          <a:blipFill>
            <a:blip r:embed="rId4"/>
            <a:stretch>
              <a:fillRect t="-116912"/>
            </a:stretch>
          </a:blipFill>
        </p:spPr>
      </p:sp>
      <p:grpSp>
        <p:nvGrpSpPr>
          <p:cNvPr id="4" name="Group 4"/>
          <p:cNvGrpSpPr/>
          <p:nvPr/>
        </p:nvGrpSpPr>
        <p:grpSpPr>
          <a:xfrm>
            <a:off x="2890755" y="808546"/>
            <a:ext cx="12506490" cy="8669908"/>
            <a:chOff x="0" y="0"/>
            <a:chExt cx="3964317" cy="2748195"/>
          </a:xfrm>
        </p:grpSpPr>
        <p:sp>
          <p:nvSpPr>
            <p:cNvPr id="5" name="Freeform 5"/>
            <p:cNvSpPr/>
            <p:nvPr/>
          </p:nvSpPr>
          <p:spPr>
            <a:xfrm>
              <a:off x="0" y="0"/>
              <a:ext cx="3964317" cy="2748194"/>
            </a:xfrm>
            <a:custGeom>
              <a:avLst/>
              <a:gdLst/>
              <a:ahLst/>
              <a:cxnLst/>
              <a:rect l="l" t="t" r="r" b="b"/>
              <a:pathLst>
                <a:path w="3964317" h="2748194">
                  <a:moveTo>
                    <a:pt x="8047" y="0"/>
                  </a:moveTo>
                  <a:lnTo>
                    <a:pt x="3956270" y="0"/>
                  </a:lnTo>
                  <a:cubicBezTo>
                    <a:pt x="3958404" y="0"/>
                    <a:pt x="3960451" y="848"/>
                    <a:pt x="3961960" y="2357"/>
                  </a:cubicBezTo>
                  <a:cubicBezTo>
                    <a:pt x="3963469" y="3866"/>
                    <a:pt x="3964317" y="5913"/>
                    <a:pt x="3964317" y="8047"/>
                  </a:cubicBezTo>
                  <a:lnTo>
                    <a:pt x="3964317" y="2740147"/>
                  </a:lnTo>
                  <a:cubicBezTo>
                    <a:pt x="3964317" y="2742281"/>
                    <a:pt x="3963469" y="2744328"/>
                    <a:pt x="3961960" y="2745837"/>
                  </a:cubicBezTo>
                  <a:cubicBezTo>
                    <a:pt x="3960451" y="2747347"/>
                    <a:pt x="3958404" y="2748194"/>
                    <a:pt x="3956270" y="2748194"/>
                  </a:cubicBezTo>
                  <a:lnTo>
                    <a:pt x="8047" y="2748194"/>
                  </a:lnTo>
                  <a:cubicBezTo>
                    <a:pt x="5913" y="2748194"/>
                    <a:pt x="3866" y="2747347"/>
                    <a:pt x="2357" y="2745837"/>
                  </a:cubicBezTo>
                  <a:cubicBezTo>
                    <a:pt x="848" y="2744328"/>
                    <a:pt x="0" y="2742281"/>
                    <a:pt x="0" y="2740147"/>
                  </a:cubicBezTo>
                  <a:lnTo>
                    <a:pt x="0" y="8047"/>
                  </a:lnTo>
                  <a:cubicBezTo>
                    <a:pt x="0" y="5913"/>
                    <a:pt x="848" y="3866"/>
                    <a:pt x="2357" y="2357"/>
                  </a:cubicBezTo>
                  <a:cubicBezTo>
                    <a:pt x="3866" y="848"/>
                    <a:pt x="5913" y="0"/>
                    <a:pt x="8047" y="0"/>
                  </a:cubicBezTo>
                  <a:close/>
                </a:path>
              </a:pathLst>
            </a:custGeom>
            <a:solidFill>
              <a:srgbClr val="FFFFFF"/>
            </a:solidFill>
            <a:ln w="19050" cap="sq">
              <a:solidFill>
                <a:srgbClr val="084C6E"/>
              </a:solidFill>
              <a:prstDash val="solid"/>
              <a:miter/>
            </a:ln>
          </p:spPr>
        </p:sp>
        <p:sp>
          <p:nvSpPr>
            <p:cNvPr id="6" name="TextBox 6"/>
            <p:cNvSpPr txBox="1"/>
            <p:nvPr/>
          </p:nvSpPr>
          <p:spPr>
            <a:xfrm>
              <a:off x="0" y="-28575"/>
              <a:ext cx="3964317" cy="2776770"/>
            </a:xfrm>
            <a:prstGeom prst="rect">
              <a:avLst/>
            </a:prstGeom>
          </p:spPr>
          <p:txBody>
            <a:bodyPr lIns="50800" tIns="50800" rIns="50800" bIns="50800" rtlCol="0" anchor="ctr"/>
            <a:lstStyle/>
            <a:p>
              <a:pPr algn="ctr">
                <a:lnSpc>
                  <a:spcPts val="2590"/>
                </a:lnSpc>
              </a:pPr>
              <a:endParaRPr/>
            </a:p>
          </p:txBody>
        </p:sp>
      </p:grpSp>
      <p:sp>
        <p:nvSpPr>
          <p:cNvPr id="7" name="Freeform 7"/>
          <p:cNvSpPr/>
          <p:nvPr/>
        </p:nvSpPr>
        <p:spPr>
          <a:xfrm flipH="1">
            <a:off x="-344651" y="6462760"/>
            <a:ext cx="3807081" cy="7614163"/>
          </a:xfrm>
          <a:custGeom>
            <a:avLst/>
            <a:gdLst/>
            <a:ahLst/>
            <a:cxnLst/>
            <a:rect l="l" t="t" r="r" b="b"/>
            <a:pathLst>
              <a:path w="3807081" h="7614163">
                <a:moveTo>
                  <a:pt x="3807081" y="0"/>
                </a:moveTo>
                <a:lnTo>
                  <a:pt x="0" y="0"/>
                </a:lnTo>
                <a:lnTo>
                  <a:pt x="0" y="7614163"/>
                </a:lnTo>
                <a:lnTo>
                  <a:pt x="3807081" y="7614163"/>
                </a:lnTo>
                <a:lnTo>
                  <a:pt x="3807081"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4438436" y="1519063"/>
            <a:ext cx="9411129" cy="702945"/>
          </a:xfrm>
          <a:prstGeom prst="rect">
            <a:avLst/>
          </a:prstGeom>
        </p:spPr>
        <p:txBody>
          <a:bodyPr lIns="0" tIns="0" rIns="0" bIns="0" rtlCol="0" anchor="t">
            <a:spAutoFit/>
          </a:bodyPr>
          <a:lstStyle/>
          <a:p>
            <a:pPr marL="0" lvl="0" indent="0" algn="ctr">
              <a:lnSpc>
                <a:spcPts val="5481"/>
              </a:lnSpc>
              <a:spcBef>
                <a:spcPct val="0"/>
              </a:spcBef>
            </a:pPr>
            <a:r>
              <a:rPr lang="en-US" sz="4567" b="1">
                <a:solidFill>
                  <a:srgbClr val="00569E"/>
                </a:solidFill>
                <a:latin typeface="Now Bold"/>
                <a:ea typeface="Now Bold"/>
                <a:cs typeface="Now Bold"/>
                <a:sym typeface="Now Bold"/>
              </a:rPr>
              <a:t>DATA DESCRIPTION</a:t>
            </a:r>
          </a:p>
        </p:txBody>
      </p:sp>
      <p:sp>
        <p:nvSpPr>
          <p:cNvPr id="9" name="TextBox 9"/>
          <p:cNvSpPr txBox="1"/>
          <p:nvPr/>
        </p:nvSpPr>
        <p:spPr>
          <a:xfrm>
            <a:off x="3087148" y="2134293"/>
            <a:ext cx="12113704" cy="7124007"/>
          </a:xfrm>
          <a:prstGeom prst="rect">
            <a:avLst/>
          </a:prstGeom>
        </p:spPr>
        <p:txBody>
          <a:bodyPr lIns="0" tIns="0" rIns="0" bIns="0" rtlCol="0" anchor="t">
            <a:spAutoFit/>
          </a:bodyPr>
          <a:lstStyle/>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Invoice: Invoice number. Nominal. A 6-digit integral number uniquely assigned to each transaction. If this code starts with the letter 'c', it indicates a cancellation.</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StockCode: Product (item) code. Nominal. A 5-digit integral number uniquely assigned to each distinct product.</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Description: Product (item) name. Nominal.</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Quantity: The quantities of each product (item) per transaction. Numeric.</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InvoiceDate: Invice date and time. Numeric. The day and time when a transaction was generated.</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Price: Unit price. Numeric. Product price per unit in sterling (Â£).</a:t>
            </a:r>
          </a:p>
          <a:p>
            <a:pPr marL="543679" lvl="1" indent="-271840" algn="just">
              <a:lnSpc>
                <a:spcPts val="3777"/>
              </a:lnSpc>
              <a:buFont typeface="Arial"/>
              <a:buChar char="•"/>
            </a:pPr>
            <a:r>
              <a:rPr lang="en-US" sz="2518" spc="-62">
                <a:solidFill>
                  <a:srgbClr val="00569E"/>
                </a:solidFill>
                <a:latin typeface="Canva Sans"/>
                <a:ea typeface="Canva Sans"/>
                <a:cs typeface="Canva Sans"/>
                <a:sym typeface="Canva Sans"/>
              </a:rPr>
              <a:t>Customer ID: Customer number. Nominal. A 5-digit integral number uniquely assigned to each customer.</a:t>
            </a:r>
          </a:p>
          <a:p>
            <a:pPr marL="543679" lvl="1" indent="-271840" algn="just">
              <a:lnSpc>
                <a:spcPts val="3777"/>
              </a:lnSpc>
              <a:spcBef>
                <a:spcPct val="0"/>
              </a:spcBef>
              <a:buFont typeface="Arial"/>
              <a:buChar char="•"/>
            </a:pPr>
            <a:r>
              <a:rPr lang="en-US" sz="2518" spc="-62">
                <a:solidFill>
                  <a:srgbClr val="00569E"/>
                </a:solidFill>
                <a:latin typeface="Canva Sans"/>
                <a:ea typeface="Canva Sans"/>
                <a:cs typeface="Canva Sans"/>
                <a:sym typeface="Canva Sans"/>
              </a:rPr>
              <a:t>Country: Country name. Nominal. The name of the country where a customer resides.</a:t>
            </a:r>
          </a:p>
          <a:p>
            <a:pPr algn="just">
              <a:lnSpc>
                <a:spcPts val="3777"/>
              </a:lnSpc>
              <a:spcBef>
                <a:spcPct val="0"/>
              </a:spcBef>
            </a:pPr>
            <a:endParaRPr lang="en-US" sz="2518" spc="-62">
              <a:solidFill>
                <a:srgbClr val="00569E"/>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90153" y="3613712"/>
            <a:ext cx="11727811" cy="1179101"/>
          </a:xfrm>
          <a:prstGeom prst="rect">
            <a:avLst/>
          </a:prstGeom>
        </p:spPr>
        <p:txBody>
          <a:bodyPr lIns="0" tIns="0" rIns="0" bIns="0" rtlCol="0" anchor="t">
            <a:spAutoFit/>
          </a:bodyPr>
          <a:lstStyle/>
          <a:p>
            <a:pPr algn="ctr">
              <a:lnSpc>
                <a:spcPts val="9283"/>
              </a:lnSpc>
            </a:pPr>
            <a:r>
              <a:rPr lang="en-US" sz="7736" b="1">
                <a:solidFill>
                  <a:srgbClr val="FFFFFF"/>
                </a:solidFill>
                <a:latin typeface="Now Bold"/>
                <a:ea typeface="Now Bold"/>
                <a:cs typeface="Now Bold"/>
                <a:sym typeface="Now Bold"/>
              </a:rPr>
              <a:t>DATA </a:t>
            </a:r>
          </a:p>
        </p:txBody>
      </p:sp>
      <p:sp>
        <p:nvSpPr>
          <p:cNvPr id="8" name="TextBox 8"/>
          <p:cNvSpPr txBox="1"/>
          <p:nvPr/>
        </p:nvSpPr>
        <p:spPr>
          <a:xfrm>
            <a:off x="3290153" y="4772164"/>
            <a:ext cx="11727811" cy="1379220"/>
          </a:xfrm>
          <a:prstGeom prst="rect">
            <a:avLst/>
          </a:prstGeom>
        </p:spPr>
        <p:txBody>
          <a:bodyPr lIns="0" tIns="0" rIns="0" bIns="0" rtlCol="0" anchor="t">
            <a:spAutoFit/>
          </a:bodyPr>
          <a:lstStyle/>
          <a:p>
            <a:pPr algn="ctr">
              <a:lnSpc>
                <a:spcPts val="10769"/>
              </a:lnSpc>
            </a:pPr>
            <a:r>
              <a:rPr lang="en-US" sz="8974" b="1">
                <a:solidFill>
                  <a:srgbClr val="0ABFFF"/>
                </a:solidFill>
                <a:latin typeface="Now Bold"/>
                <a:ea typeface="Now Bold"/>
                <a:cs typeface="Now Bold"/>
                <a:sym typeface="Now Bold"/>
              </a:rPr>
              <a:t>PREPROCESSING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8023" y="-830277"/>
            <a:ext cx="1652680" cy="2314575"/>
            <a:chOff x="0" y="0"/>
            <a:chExt cx="435274" cy="609600"/>
          </a:xfrm>
        </p:grpSpPr>
        <p:sp>
          <p:nvSpPr>
            <p:cNvPr id="3" name="Freeform 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4" name="TextBox 4"/>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grpSp>
        <p:nvGrpSpPr>
          <p:cNvPr id="5" name="Group 5"/>
          <p:cNvGrpSpPr/>
          <p:nvPr/>
        </p:nvGrpSpPr>
        <p:grpSpPr>
          <a:xfrm>
            <a:off x="-1420931" y="-830277"/>
            <a:ext cx="10589798" cy="2314575"/>
            <a:chOff x="0" y="0"/>
            <a:chExt cx="2789082" cy="609600"/>
          </a:xfrm>
        </p:grpSpPr>
        <p:sp>
          <p:nvSpPr>
            <p:cNvPr id="6" name="Freeform 6"/>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7" name="TextBox 7"/>
            <p:cNvSpPr txBox="1"/>
            <p:nvPr/>
          </p:nvSpPr>
          <p:spPr>
            <a:xfrm>
              <a:off x="101600" y="-76200"/>
              <a:ext cx="2585882" cy="685800"/>
            </a:xfrm>
            <a:prstGeom prst="rect">
              <a:avLst/>
            </a:prstGeom>
          </p:spPr>
          <p:txBody>
            <a:bodyPr lIns="50800" tIns="50800" rIns="50800" bIns="50800" rtlCol="0" anchor="ctr"/>
            <a:lstStyle/>
            <a:p>
              <a:pPr algn="ctr">
                <a:lnSpc>
                  <a:spcPts val="3749"/>
                </a:lnSpc>
              </a:pPr>
              <a:endParaRPr/>
            </a:p>
          </p:txBody>
        </p:sp>
      </p:grpSp>
      <p:grpSp>
        <p:nvGrpSpPr>
          <p:cNvPr id="8" name="Group 8"/>
          <p:cNvGrpSpPr/>
          <p:nvPr/>
        </p:nvGrpSpPr>
        <p:grpSpPr>
          <a:xfrm>
            <a:off x="9556745" y="-9566"/>
            <a:ext cx="1066666" cy="1493864"/>
            <a:chOff x="0" y="0"/>
            <a:chExt cx="435274" cy="609600"/>
          </a:xfrm>
        </p:grpSpPr>
        <p:sp>
          <p:nvSpPr>
            <p:cNvPr id="9" name="Freeform 9"/>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sp>
        <p:sp>
          <p:nvSpPr>
            <p:cNvPr id="10" name="TextBox 10"/>
            <p:cNvSpPr txBox="1"/>
            <p:nvPr/>
          </p:nvSpPr>
          <p:spPr>
            <a:xfrm>
              <a:off x="101600" y="-76200"/>
              <a:ext cx="232074" cy="685800"/>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39216" y="1673296"/>
            <a:ext cx="17259300" cy="4180840"/>
          </a:xfrm>
          <a:prstGeom prst="rect">
            <a:avLst/>
          </a:prstGeom>
        </p:spPr>
        <p:txBody>
          <a:bodyPr lIns="0" tIns="0" rIns="0" bIns="0" rtlCol="0" anchor="t">
            <a:spAutoFit/>
          </a:bodyPr>
          <a:lstStyle/>
          <a:p>
            <a:pPr marL="572134" lvl="1" indent="-286067" algn="l">
              <a:lnSpc>
                <a:spcPts val="3709"/>
              </a:lnSpc>
              <a:buFont typeface="Arial"/>
              <a:buChar char="•"/>
            </a:pPr>
            <a:r>
              <a:rPr lang="en-US" sz="2649">
                <a:solidFill>
                  <a:srgbClr val="00569E"/>
                </a:solidFill>
                <a:latin typeface="Open Sauce"/>
                <a:ea typeface="Open Sauce"/>
                <a:cs typeface="Open Sauce"/>
                <a:sym typeface="Open Sauce"/>
              </a:rPr>
              <a:t>removing missing values (rows without a customer ID).</a:t>
            </a:r>
          </a:p>
          <a:p>
            <a:pPr marL="572134" lvl="1" indent="-286067" algn="l">
              <a:lnSpc>
                <a:spcPts val="3709"/>
              </a:lnSpc>
              <a:buFont typeface="Arial"/>
              <a:buChar char="•"/>
            </a:pPr>
            <a:r>
              <a:rPr lang="en-US" sz="2649">
                <a:solidFill>
                  <a:srgbClr val="00569E"/>
                </a:solidFill>
                <a:latin typeface="Open Sauce"/>
                <a:ea typeface="Open Sauce"/>
                <a:cs typeface="Open Sauce"/>
                <a:sym typeface="Open Sauce"/>
              </a:rPr>
              <a:t>Removed duplicates and filtered out invalid transactions (negative quantities).</a:t>
            </a:r>
          </a:p>
          <a:p>
            <a:pPr marL="572134" lvl="1" indent="-286067" algn="l">
              <a:lnSpc>
                <a:spcPts val="3709"/>
              </a:lnSpc>
              <a:buFont typeface="Arial"/>
              <a:buChar char="•"/>
            </a:pPr>
            <a:r>
              <a:rPr lang="en-US" sz="2649" b="1">
                <a:solidFill>
                  <a:srgbClr val="00569E"/>
                </a:solidFill>
                <a:latin typeface="Open Sauce Bold"/>
                <a:ea typeface="Open Sauce Bold"/>
                <a:cs typeface="Open Sauce Bold"/>
                <a:sym typeface="Open Sauce Bold"/>
              </a:rPr>
              <a:t>Created new features:</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Monetary (total purchase amount per customer).</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Frequency (number of transactions per customer).</a:t>
            </a:r>
          </a:p>
          <a:p>
            <a:pPr marL="1144269" lvl="2" indent="-381423" algn="l">
              <a:lnSpc>
                <a:spcPts val="3709"/>
              </a:lnSpc>
              <a:buFont typeface="Arial"/>
              <a:buChar char="⚬"/>
            </a:pPr>
            <a:r>
              <a:rPr lang="en-US" sz="2649">
                <a:solidFill>
                  <a:srgbClr val="00569E"/>
                </a:solidFill>
                <a:latin typeface="Open Sauce"/>
                <a:ea typeface="Open Sauce"/>
                <a:cs typeface="Open Sauce"/>
                <a:sym typeface="Open Sauce"/>
              </a:rPr>
              <a:t>Recency (days since the customer’s last purchase).</a:t>
            </a:r>
          </a:p>
          <a:p>
            <a:pPr algn="l">
              <a:lnSpc>
                <a:spcPts val="3709"/>
              </a:lnSpc>
            </a:pPr>
            <a:r>
              <a:rPr lang="en-US" sz="2649">
                <a:solidFill>
                  <a:srgbClr val="00569E"/>
                </a:solidFill>
                <a:latin typeface="Open Sauce"/>
                <a:ea typeface="Open Sauce"/>
                <a:cs typeface="Open Sauce"/>
                <a:sym typeface="Open Sauce"/>
              </a:rPr>
              <a:t>which were engineered from the raw data. </a:t>
            </a:r>
          </a:p>
          <a:p>
            <a:pPr algn="l">
              <a:lnSpc>
                <a:spcPts val="3709"/>
              </a:lnSpc>
            </a:pPr>
            <a:r>
              <a:rPr lang="en-US" sz="2649">
                <a:solidFill>
                  <a:srgbClr val="00569E"/>
                </a:solidFill>
                <a:latin typeface="Open Sauce"/>
                <a:ea typeface="Open Sauce"/>
                <a:cs typeface="Open Sauce"/>
                <a:sym typeface="Open Sauce"/>
              </a:rPr>
              <a:t>These RFM features are crucial for segmentation.</a:t>
            </a:r>
          </a:p>
          <a:p>
            <a:pPr algn="l">
              <a:lnSpc>
                <a:spcPts val="3709"/>
              </a:lnSpc>
            </a:pPr>
            <a:endParaRPr lang="en-US" sz="2649">
              <a:solidFill>
                <a:srgbClr val="00569E"/>
              </a:solidFill>
              <a:latin typeface="Open Sauce"/>
              <a:ea typeface="Open Sauce"/>
              <a:cs typeface="Open Sauce"/>
              <a:sym typeface="Open Sauce"/>
            </a:endParaRPr>
          </a:p>
        </p:txBody>
      </p:sp>
      <p:sp>
        <p:nvSpPr>
          <p:cNvPr id="12" name="Freeform 12"/>
          <p:cNvSpPr/>
          <p:nvPr/>
        </p:nvSpPr>
        <p:spPr>
          <a:xfrm>
            <a:off x="10825257" y="2628900"/>
            <a:ext cx="7462743" cy="7118845"/>
          </a:xfrm>
          <a:custGeom>
            <a:avLst/>
            <a:gdLst/>
            <a:ahLst/>
            <a:cxnLst/>
            <a:rect l="l" t="t" r="r" b="b"/>
            <a:pathLst>
              <a:path w="6973260" h="6014436">
                <a:moveTo>
                  <a:pt x="0" y="0"/>
                </a:moveTo>
                <a:lnTo>
                  <a:pt x="6973260" y="0"/>
                </a:lnTo>
                <a:lnTo>
                  <a:pt x="6973260" y="6014436"/>
                </a:lnTo>
                <a:lnTo>
                  <a:pt x="0" y="6014436"/>
                </a:lnTo>
                <a:lnTo>
                  <a:pt x="0" y="0"/>
                </a:lnTo>
                <a:close/>
              </a:path>
            </a:pathLst>
          </a:custGeom>
          <a:blipFill>
            <a:blip r:embed="rId2"/>
            <a:stretch>
              <a:fillRect/>
            </a:stretch>
          </a:blipFill>
        </p:spPr>
      </p:sp>
      <p:sp>
        <p:nvSpPr>
          <p:cNvPr id="13" name="Freeform 13"/>
          <p:cNvSpPr/>
          <p:nvPr/>
        </p:nvSpPr>
        <p:spPr>
          <a:xfrm>
            <a:off x="304801" y="5448300"/>
            <a:ext cx="10520456" cy="4838700"/>
          </a:xfrm>
          <a:custGeom>
            <a:avLst/>
            <a:gdLst/>
            <a:ahLst/>
            <a:cxnLst/>
            <a:rect l="l" t="t" r="r" b="b"/>
            <a:pathLst>
              <a:path w="7948051" h="4744806">
                <a:moveTo>
                  <a:pt x="0" y="0"/>
                </a:moveTo>
                <a:lnTo>
                  <a:pt x="7948050" y="0"/>
                </a:lnTo>
                <a:lnTo>
                  <a:pt x="7948050" y="4744806"/>
                </a:lnTo>
                <a:lnTo>
                  <a:pt x="0" y="4744806"/>
                </a:lnTo>
                <a:lnTo>
                  <a:pt x="0" y="0"/>
                </a:lnTo>
                <a:close/>
              </a:path>
            </a:pathLst>
          </a:custGeom>
          <a:blipFill>
            <a:blip r:embed="rId3"/>
            <a:stretch>
              <a:fillRect/>
            </a:stretch>
          </a:blipFill>
        </p:spPr>
      </p:sp>
      <p:sp>
        <p:nvSpPr>
          <p:cNvPr id="14" name="TextBox 14"/>
          <p:cNvSpPr txBox="1"/>
          <p:nvPr/>
        </p:nvSpPr>
        <p:spPr>
          <a:xfrm>
            <a:off x="-464058" y="146036"/>
            <a:ext cx="9608058" cy="1101261"/>
          </a:xfrm>
          <a:prstGeom prst="rect">
            <a:avLst/>
          </a:prstGeom>
        </p:spPr>
        <p:txBody>
          <a:bodyPr lIns="0" tIns="0" rIns="0" bIns="0" rtlCol="0" anchor="t">
            <a:spAutoFit/>
          </a:bodyPr>
          <a:lstStyle/>
          <a:p>
            <a:pPr algn="ctr">
              <a:lnSpc>
                <a:spcPts val="9143"/>
              </a:lnSpc>
              <a:spcBef>
                <a:spcPct val="0"/>
              </a:spcBef>
            </a:pPr>
            <a:r>
              <a:rPr lang="en-US" sz="6095" b="1" spc="-152">
                <a:solidFill>
                  <a:srgbClr val="FFFFFF"/>
                </a:solidFill>
                <a:latin typeface="Open Sauce Bold"/>
                <a:ea typeface="Open Sauce Bold"/>
                <a:cs typeface="Open Sauce Bold"/>
                <a:sym typeface="Open Sauce Bold"/>
              </a:rPr>
              <a:t>Data Cleaning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8218" y="-3254671"/>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2755746" y="2715295"/>
            <a:ext cx="12776509" cy="4856409"/>
            <a:chOff x="0" y="0"/>
            <a:chExt cx="3365006" cy="1279054"/>
          </a:xfrm>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id="6" name="TextBox 6"/>
            <p:cNvSpPr txBox="1"/>
            <p:nvPr/>
          </p:nvSpPr>
          <p:spPr>
            <a:xfrm>
              <a:off x="0" y="-28575"/>
              <a:ext cx="3365006" cy="1307629"/>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3290153" y="3613712"/>
            <a:ext cx="11727811" cy="1179101"/>
          </a:xfrm>
          <a:prstGeom prst="rect">
            <a:avLst/>
          </a:prstGeom>
        </p:spPr>
        <p:txBody>
          <a:bodyPr lIns="0" tIns="0" rIns="0" bIns="0" rtlCol="0" anchor="t">
            <a:spAutoFit/>
          </a:bodyPr>
          <a:lstStyle/>
          <a:p>
            <a:pPr algn="ctr">
              <a:lnSpc>
                <a:spcPts val="9283"/>
              </a:lnSpc>
            </a:pPr>
            <a:r>
              <a:rPr lang="en-US" sz="7736" b="1">
                <a:solidFill>
                  <a:srgbClr val="FFFFFF"/>
                </a:solidFill>
                <a:latin typeface="Now Bold"/>
                <a:ea typeface="Now Bold"/>
                <a:cs typeface="Now Bold"/>
                <a:sym typeface="Now Bold"/>
              </a:rPr>
              <a:t>EDA</a:t>
            </a:r>
          </a:p>
        </p:txBody>
      </p:sp>
      <p:sp>
        <p:nvSpPr>
          <p:cNvPr id="8" name="TextBox 8"/>
          <p:cNvSpPr txBox="1"/>
          <p:nvPr/>
        </p:nvSpPr>
        <p:spPr>
          <a:xfrm>
            <a:off x="3290153" y="5133975"/>
            <a:ext cx="11727811" cy="902970"/>
          </a:xfrm>
          <a:prstGeom prst="rect">
            <a:avLst/>
          </a:prstGeom>
        </p:spPr>
        <p:txBody>
          <a:bodyPr lIns="0" tIns="0" rIns="0" bIns="0" rtlCol="0" anchor="t">
            <a:spAutoFit/>
          </a:bodyPr>
          <a:lstStyle/>
          <a:p>
            <a:pPr algn="ctr">
              <a:lnSpc>
                <a:spcPts val="7049"/>
              </a:lnSpc>
            </a:pPr>
            <a:r>
              <a:rPr lang="en-US" sz="5874" b="1" dirty="0">
                <a:solidFill>
                  <a:srgbClr val="0ABFFF"/>
                </a:solidFill>
                <a:latin typeface="Now Bold"/>
                <a:ea typeface="Now Bold"/>
                <a:cs typeface="Now Bold"/>
                <a:sym typeface="Now Bold"/>
              </a:rPr>
              <a:t>EXPLORATORY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985</Words>
  <Application>Microsoft Office PowerPoint</Application>
  <PresentationFormat>Custom</PresentationFormat>
  <Paragraphs>134</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Now Bold</vt:lpstr>
      <vt:lpstr>DM Sans Bold Italics</vt:lpstr>
      <vt:lpstr>Open Sauce</vt:lpstr>
      <vt:lpstr>Canva Sans Bold</vt:lpstr>
      <vt:lpstr>Calibri</vt:lpstr>
      <vt:lpstr>Canva Sans</vt:lpstr>
      <vt:lpstr>DM Sans</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cp:lastModifiedBy>Mahmoud Raouf</cp:lastModifiedBy>
  <cp:revision>4</cp:revision>
  <dcterms:created xsi:type="dcterms:W3CDTF">2006-08-16T00:00:00Z</dcterms:created>
  <dcterms:modified xsi:type="dcterms:W3CDTF">2024-10-08T16:19:19Z</dcterms:modified>
  <dc:identifier>DAGS4L9d94g</dc:identifier>
</cp:coreProperties>
</file>